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9" r:id="rId3"/>
    <p:sldId id="293" r:id="rId4"/>
    <p:sldId id="260" r:id="rId5"/>
    <p:sldId id="262" r:id="rId6"/>
    <p:sldId id="263" r:id="rId7"/>
    <p:sldId id="264" r:id="rId8"/>
    <p:sldId id="265" r:id="rId9"/>
    <p:sldId id="266" r:id="rId10"/>
    <p:sldId id="294" r:id="rId11"/>
    <p:sldId id="267" r:id="rId12"/>
    <p:sldId id="270" r:id="rId13"/>
    <p:sldId id="271" r:id="rId14"/>
    <p:sldId id="272" r:id="rId15"/>
    <p:sldId id="273" r:id="rId16"/>
    <p:sldId id="274" r:id="rId17"/>
    <p:sldId id="275" r:id="rId18"/>
    <p:sldId id="276" r:id="rId19"/>
    <p:sldId id="278" r:id="rId20"/>
    <p:sldId id="279" r:id="rId21"/>
    <p:sldId id="280" r:id="rId22"/>
    <p:sldId id="277" r:id="rId23"/>
    <p:sldId id="281" r:id="rId24"/>
    <p:sldId id="282" r:id="rId25"/>
    <p:sldId id="286" r:id="rId26"/>
    <p:sldId id="283" r:id="rId27"/>
    <p:sldId id="285" r:id="rId28"/>
    <p:sldId id="287" r:id="rId29"/>
    <p:sldId id="288" r:id="rId30"/>
    <p:sldId id="295" r:id="rId31"/>
    <p:sldId id="289" r:id="rId32"/>
    <p:sldId id="284" r:id="rId33"/>
    <p:sldId id="290" r:id="rId34"/>
    <p:sldId id="291" r:id="rId35"/>
  </p:sldIdLst>
  <p:sldSz cx="9144000" cy="6858000" type="screen4x3"/>
  <p:notesSz cx="6858000" cy="9144000"/>
  <p:embeddedFontLst>
    <p:embeddedFont>
      <p:font typeface="Book Antiqua" pitchFamily="18" charset="0"/>
      <p:regular r:id="rId36"/>
      <p:bold r:id="rId37"/>
      <p:italic r:id="rId38"/>
      <p:boldItalic r:id="rId39"/>
    </p:embeddedFont>
    <p:embeddedFont>
      <p:font typeface="Comic Sans MS" pitchFamily="66" charset="0"/>
      <p:regular r:id="rId40"/>
      <p:bold r:id="rId41"/>
    </p:embeddedFont>
    <p:embeddedFont>
      <p:font typeface="Bradley Hand ITC" pitchFamily="66" charset="0"/>
      <p:regular r:id="rId42"/>
    </p:embeddedFont>
    <p:embeddedFont>
      <p:font typeface="Calibri" pitchFamily="34" charset="0"/>
      <p:regular r:id="rId43"/>
      <p:bold r:id="rId44"/>
      <p:italic r:id="rId45"/>
      <p:boldItalic r:id="rId46"/>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BB7"/>
    <a:srgbClr val="696969"/>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60" d="100"/>
          <a:sy n="60" d="100"/>
        </p:scale>
        <p:origin x="-1350" y="-3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8.fntdata"/><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5F6D0F5-1355-4972-B0FF-4632DDD01FE9}" type="datetimeFigureOut">
              <a:rPr lang="es-ES" smtClean="0"/>
              <a:pPr/>
              <a:t>31/10/2014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EE524C6-49FE-45B2-83F9-D100FD5A702F}"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5F6D0F5-1355-4972-B0FF-4632DDD01FE9}" type="datetimeFigureOut">
              <a:rPr lang="es-ES" smtClean="0"/>
              <a:pPr/>
              <a:t>31/10/2014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EE524C6-49FE-45B2-83F9-D100FD5A702F}"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5F6D0F5-1355-4972-B0FF-4632DDD01FE9}" type="datetimeFigureOut">
              <a:rPr lang="es-ES" smtClean="0"/>
              <a:pPr/>
              <a:t>31/10/2014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EE524C6-49FE-45B2-83F9-D100FD5A702F}"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5F6D0F5-1355-4972-B0FF-4632DDD01FE9}" type="datetimeFigureOut">
              <a:rPr lang="es-ES" smtClean="0"/>
              <a:pPr/>
              <a:t>31/10/2014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EE524C6-49FE-45B2-83F9-D100FD5A702F}"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5F6D0F5-1355-4972-B0FF-4632DDD01FE9}" type="datetimeFigureOut">
              <a:rPr lang="es-ES" smtClean="0"/>
              <a:pPr/>
              <a:t>31/10/2014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EE524C6-49FE-45B2-83F9-D100FD5A702F}"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5F6D0F5-1355-4972-B0FF-4632DDD01FE9}" type="datetimeFigureOut">
              <a:rPr lang="es-ES" smtClean="0"/>
              <a:pPr/>
              <a:t>31/10/2014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EE524C6-49FE-45B2-83F9-D100FD5A702F}"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5F6D0F5-1355-4972-B0FF-4632DDD01FE9}" type="datetimeFigureOut">
              <a:rPr lang="es-ES" smtClean="0"/>
              <a:pPr/>
              <a:t>31/10/2014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EE524C6-49FE-45B2-83F9-D100FD5A702F}"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5F6D0F5-1355-4972-B0FF-4632DDD01FE9}" type="datetimeFigureOut">
              <a:rPr lang="es-ES" smtClean="0"/>
              <a:pPr/>
              <a:t>31/10/2014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EE524C6-49FE-45B2-83F9-D100FD5A702F}"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5F6D0F5-1355-4972-B0FF-4632DDD01FE9}" type="datetimeFigureOut">
              <a:rPr lang="es-ES" smtClean="0"/>
              <a:pPr/>
              <a:t>31/10/2014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EE524C6-49FE-45B2-83F9-D100FD5A702F}"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5F6D0F5-1355-4972-B0FF-4632DDD01FE9}" type="datetimeFigureOut">
              <a:rPr lang="es-ES" smtClean="0"/>
              <a:pPr/>
              <a:t>31/10/2014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EE524C6-49FE-45B2-83F9-D100FD5A702F}"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5F6D0F5-1355-4972-B0FF-4632DDD01FE9}" type="datetimeFigureOut">
              <a:rPr lang="es-ES" smtClean="0"/>
              <a:pPr/>
              <a:t>31/10/2014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EE524C6-49FE-45B2-83F9-D100FD5A702F}"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F6D0F5-1355-4972-B0FF-4632DDD01FE9}" type="datetimeFigureOut">
              <a:rPr lang="es-ES" smtClean="0"/>
              <a:pPr/>
              <a:t>31/10/2014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E524C6-49FE-45B2-83F9-D100FD5A702F}"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web_mayores/index.html"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biologia%20de%20la%20conservacion%20de%20Pic&#243;%20Mercader.pdf" TargetMode="External"/><Relationship Id="rId7" Type="http://schemas.openxmlformats.org/officeDocument/2006/relationships/hyperlink" Target="arti_leslie_1.pdf" TargetMode="External"/><Relationship Id="rId2" Type="http://schemas.openxmlformats.org/officeDocument/2006/relationships/hyperlink" Target="claros.pdf" TargetMode="External"/><Relationship Id="rId1" Type="http://schemas.openxmlformats.org/officeDocument/2006/relationships/slideLayout" Target="../slideLayouts/slideLayout7.xml"/><Relationship Id="rId6" Type="http://schemas.openxmlformats.org/officeDocument/2006/relationships/hyperlink" Target="cardo.pdf" TargetMode="External"/><Relationship Id="rId5" Type="http://schemas.openxmlformats.org/officeDocument/2006/relationships/hyperlink" Target="modelos%20matriciales%20curso%20modelos%20completa.pdf" TargetMode="External"/><Relationship Id="rId4" Type="http://schemas.openxmlformats.org/officeDocument/2006/relationships/hyperlink" Target="thar.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2"/>
          <p:cNvSpPr txBox="1">
            <a:spLocks noChangeArrowheads="1"/>
          </p:cNvSpPr>
          <p:nvPr/>
        </p:nvSpPr>
        <p:spPr bwMode="auto">
          <a:xfrm>
            <a:off x="785813" y="274638"/>
            <a:ext cx="7572375" cy="868362"/>
          </a:xfrm>
          <a:prstGeom prst="rect">
            <a:avLst/>
          </a:prstGeom>
          <a:noFill/>
          <a:ln w="9525">
            <a:noFill/>
            <a:miter lim="800000"/>
            <a:headEnd/>
            <a:tailEnd/>
          </a:ln>
        </p:spPr>
        <p:txBody>
          <a:bodyPr/>
          <a:lstStyle/>
          <a:p>
            <a:pPr algn="ctr" fontAlgn="auto">
              <a:spcBef>
                <a:spcPts val="0"/>
              </a:spcBef>
              <a:spcAft>
                <a:spcPts val="0"/>
              </a:spcAft>
              <a:defRPr/>
            </a:pPr>
            <a:r>
              <a:rPr lang="es-ES_tradnl" sz="2800" b="1" kern="0" dirty="0">
                <a:solidFill>
                  <a:srgbClr val="FFFFFF"/>
                </a:solidFill>
                <a:latin typeface="Book Antiqua" pitchFamily="18" charset="0"/>
              </a:rPr>
              <a:t>GESTIÓN  DE RECURSOS BIOLÓGICOS EN EL MEDIO NATURAL</a:t>
            </a:r>
          </a:p>
          <a:p>
            <a:pPr algn="ctr" fontAlgn="auto">
              <a:spcBef>
                <a:spcPts val="0"/>
              </a:spcBef>
              <a:spcAft>
                <a:spcPts val="0"/>
              </a:spcAft>
              <a:defRPr/>
            </a:pPr>
            <a:r>
              <a:rPr lang="es-ES_tradnl" sz="2800" b="1" kern="0" dirty="0">
                <a:solidFill>
                  <a:srgbClr val="FFFF00"/>
                </a:solidFill>
                <a:latin typeface="Book Antiqua" pitchFamily="18" charset="0"/>
              </a:rPr>
              <a:t>Técnicas de obtención y análisis de datos</a:t>
            </a:r>
          </a:p>
          <a:p>
            <a:pPr algn="ctr" fontAlgn="auto">
              <a:spcBef>
                <a:spcPts val="0"/>
              </a:spcBef>
              <a:spcAft>
                <a:spcPts val="0"/>
              </a:spcAft>
              <a:defRPr/>
            </a:pPr>
            <a:endParaRPr lang="es-ES_tradnl" sz="1600" kern="0" dirty="0">
              <a:solidFill>
                <a:srgbClr val="FFFFFF"/>
              </a:solidFill>
              <a:latin typeface="Book Antiqua" pitchFamily="18" charset="0"/>
            </a:endParaRPr>
          </a:p>
        </p:txBody>
      </p:sp>
      <p:sp>
        <p:nvSpPr>
          <p:cNvPr id="16" name="Text Box 3"/>
          <p:cNvSpPr txBox="1">
            <a:spLocks noChangeArrowheads="1"/>
          </p:cNvSpPr>
          <p:nvPr/>
        </p:nvSpPr>
        <p:spPr bwMode="auto">
          <a:xfrm>
            <a:off x="3214688" y="5667375"/>
            <a:ext cx="4324350" cy="923925"/>
          </a:xfrm>
          <a:prstGeom prst="rect">
            <a:avLst/>
          </a:prstGeom>
          <a:noFill/>
          <a:ln w="9525">
            <a:noFill/>
            <a:miter lim="800000"/>
            <a:headEnd/>
            <a:tailEnd/>
          </a:ln>
          <a:effectLst/>
        </p:spPr>
        <p:txBody>
          <a:bodyPr>
            <a:spAutoFit/>
          </a:bodyPr>
          <a:lstStyle/>
          <a:p>
            <a:pPr algn="r" fontAlgn="auto">
              <a:lnSpc>
                <a:spcPct val="90000"/>
              </a:lnSpc>
              <a:spcBef>
                <a:spcPct val="50000"/>
              </a:spcBef>
              <a:spcAft>
                <a:spcPts val="0"/>
              </a:spcAft>
              <a:defRPr/>
            </a:pPr>
            <a:r>
              <a:rPr lang="es-ES_tradnl" sz="1600" kern="0" dirty="0">
                <a:solidFill>
                  <a:srgbClr val="FFFFFF"/>
                </a:solidFill>
                <a:latin typeface="Comic Sans MS" pitchFamily="66" charset="0"/>
              </a:rPr>
              <a:t>Departamento de Matemáticas</a:t>
            </a:r>
            <a:endParaRPr lang="es-ES_tradnl" kern="0" dirty="0">
              <a:solidFill>
                <a:srgbClr val="FFFFFF"/>
              </a:solidFill>
              <a:latin typeface="Comic Sans MS" pitchFamily="66" charset="0"/>
            </a:endParaRPr>
          </a:p>
          <a:p>
            <a:pPr algn="r" fontAlgn="auto">
              <a:lnSpc>
                <a:spcPct val="60000"/>
              </a:lnSpc>
              <a:spcBef>
                <a:spcPct val="50000"/>
              </a:spcBef>
              <a:spcAft>
                <a:spcPts val="0"/>
              </a:spcAft>
              <a:defRPr/>
            </a:pPr>
            <a:r>
              <a:rPr lang="es-ES_tradnl" kern="0" dirty="0">
                <a:solidFill>
                  <a:srgbClr val="FFFFFF"/>
                </a:solidFill>
                <a:latin typeface="Comic Sans MS" pitchFamily="66" charset="0"/>
              </a:rPr>
              <a:t>Universidad de Jaén</a:t>
            </a:r>
          </a:p>
          <a:p>
            <a:pPr algn="r" fontAlgn="auto">
              <a:lnSpc>
                <a:spcPct val="60000"/>
              </a:lnSpc>
              <a:spcBef>
                <a:spcPct val="50000"/>
              </a:spcBef>
              <a:spcAft>
                <a:spcPts val="0"/>
              </a:spcAft>
              <a:defRPr/>
            </a:pPr>
            <a:r>
              <a:rPr lang="es-ES_tradnl" kern="0" dirty="0">
                <a:solidFill>
                  <a:srgbClr val="FFFF00"/>
                </a:solidFill>
                <a:latin typeface="Bradley Hand ITC" pitchFamily="66" charset="0"/>
              </a:rPr>
              <a:t>http:/matema.ujaen.es/</a:t>
            </a:r>
            <a:r>
              <a:rPr lang="es-ES_tradnl" kern="0" dirty="0" err="1">
                <a:solidFill>
                  <a:srgbClr val="FFFF00"/>
                </a:solidFill>
                <a:latin typeface="Bradley Hand ITC" pitchFamily="66" charset="0"/>
              </a:rPr>
              <a:t>jnavas</a:t>
            </a:r>
            <a:endParaRPr lang="es-ES_tradnl" kern="0" dirty="0">
              <a:solidFill>
                <a:srgbClr val="FFFF00"/>
              </a:solidFill>
              <a:latin typeface="Bradley Hand ITC" pitchFamily="66" charset="0"/>
            </a:endParaRPr>
          </a:p>
        </p:txBody>
      </p:sp>
      <p:sp>
        <p:nvSpPr>
          <p:cNvPr id="17" name="Text Box 4"/>
          <p:cNvSpPr txBox="1">
            <a:spLocks noChangeArrowheads="1"/>
          </p:cNvSpPr>
          <p:nvPr/>
        </p:nvSpPr>
        <p:spPr bwMode="auto">
          <a:xfrm rot="16200000">
            <a:off x="-958849" y="3703637"/>
            <a:ext cx="4216400" cy="523875"/>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s-ES_tradnl" sz="2800" b="1" kern="0" dirty="0">
                <a:solidFill>
                  <a:srgbClr val="FFFF00"/>
                </a:solidFill>
                <a:latin typeface="Book Antiqua" pitchFamily="18" charset="0"/>
              </a:rPr>
              <a:t>Juan  Navas  Ureña</a:t>
            </a:r>
          </a:p>
        </p:txBody>
      </p:sp>
      <p:pic>
        <p:nvPicPr>
          <p:cNvPr id="3077" name="Picture 9" descr="C:\posterubeda02\escudo.tif">
            <a:hlinkClick r:id="rId2" action="ppaction://hlinkfile"/>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715250" y="5634038"/>
            <a:ext cx="881063" cy="938212"/>
          </a:xfrm>
          <a:prstGeom prst="rect">
            <a:avLst/>
          </a:prstGeom>
          <a:noFill/>
          <a:ln w="38100">
            <a:noFill/>
            <a:miter lim="800000"/>
            <a:headEnd/>
            <a:tailEnd/>
          </a:ln>
        </p:spPr>
      </p:pic>
      <p:pic>
        <p:nvPicPr>
          <p:cNvPr id="3078" name="Picture 2" descr="C:\UJA\Documents\MEMORIAS ACADÉMICAS\Memoria 2007-2008\Memoria Versión gráfica\0. Foto portada\IMG_2991.jpg"/>
          <p:cNvPicPr preferRelativeResize="0">
            <a:picLocks noChangeArrowheads="1"/>
          </p:cNvPicPr>
          <p:nvPr/>
        </p:nvPicPr>
        <p:blipFill>
          <a:blip r:embed="rId4" cstate="print"/>
          <a:srcRect/>
          <a:stretch>
            <a:fillRect/>
          </a:stretch>
        </p:blipFill>
        <p:spPr bwMode="auto">
          <a:xfrm>
            <a:off x="2071688" y="2428875"/>
            <a:ext cx="5857875" cy="2643188"/>
          </a:xfrm>
          <a:prstGeom prst="rect">
            <a:avLst/>
          </a:prstGeom>
          <a:noFill/>
          <a:ln w="9525">
            <a:noFill/>
            <a:miter lim="800000"/>
            <a:headEnd/>
            <a:tailEnd/>
          </a:ln>
        </p:spPr>
      </p:pic>
      <p:sp>
        <p:nvSpPr>
          <p:cNvPr id="2" name="1 Rectángulo"/>
          <p:cNvSpPr/>
          <p:nvPr/>
        </p:nvSpPr>
        <p:spPr>
          <a:xfrm>
            <a:off x="1043608" y="1844824"/>
            <a:ext cx="7071494" cy="400110"/>
          </a:xfrm>
          <a:prstGeom prst="rect">
            <a:avLst/>
          </a:prstGeom>
        </p:spPr>
        <p:txBody>
          <a:bodyPr wrap="square">
            <a:spAutoFit/>
          </a:bodyPr>
          <a:lstStyle/>
          <a:p>
            <a:r>
              <a:rPr lang="es-ES" sz="2000" dirty="0">
                <a:solidFill>
                  <a:schemeClr val="bg1"/>
                </a:solidFill>
              </a:rPr>
              <a:t>2.- Modelos basados en sistemas de ecuaciones en diferencias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000" t="40105" r="18289" b="12527"/>
          <a:stretch/>
        </p:blipFill>
        <p:spPr bwMode="auto">
          <a:xfrm>
            <a:off x="5098004" y="1944125"/>
            <a:ext cx="3373690" cy="2720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4 CuadroTexto"/>
          <p:cNvSpPr txBox="1">
            <a:spLocks noChangeArrowheads="1"/>
          </p:cNvSpPr>
          <p:nvPr/>
        </p:nvSpPr>
        <p:spPr bwMode="auto">
          <a:xfrm>
            <a:off x="3214678" y="428625"/>
            <a:ext cx="4786322" cy="523220"/>
          </a:xfrm>
          <a:prstGeom prst="rect">
            <a:avLst/>
          </a:prstGeom>
          <a:noFill/>
          <a:ln w="9525">
            <a:noFill/>
            <a:miter lim="800000"/>
            <a:headEnd/>
            <a:tailEnd/>
          </a:ln>
        </p:spPr>
        <p:txBody>
          <a:bodyPr wrap="square">
            <a:spAutoFit/>
          </a:bodyPr>
          <a:lstStyle/>
          <a:p>
            <a:pPr algn="r"/>
            <a:r>
              <a:rPr lang="es-ES" sz="2800" b="1" dirty="0" smtClean="0">
                <a:solidFill>
                  <a:schemeClr val="bg1"/>
                </a:solidFill>
                <a:latin typeface="Bradley Hand ITC" pitchFamily="66" charset="0"/>
              </a:rPr>
              <a:t>2.1</a:t>
            </a:r>
            <a:r>
              <a:rPr lang="es-ES" sz="2800" b="1" dirty="0">
                <a:solidFill>
                  <a:schemeClr val="bg1"/>
                </a:solidFill>
                <a:latin typeface="Bradley Hand ITC" pitchFamily="66" charset="0"/>
              </a:rPr>
              <a:t>.- </a:t>
            </a:r>
            <a:r>
              <a:rPr lang="es-ES" sz="2800" b="1" dirty="0" smtClean="0">
                <a:solidFill>
                  <a:schemeClr val="bg1"/>
                </a:solidFill>
                <a:latin typeface="Bradley Hand ITC" pitchFamily="66" charset="0"/>
              </a:rPr>
              <a:t>Modelos matriciales</a:t>
            </a:r>
            <a:endParaRPr lang="es-ES" sz="2800" b="1" dirty="0">
              <a:solidFill>
                <a:schemeClr val="bg1"/>
              </a:solidFill>
              <a:latin typeface="Bradley Hand ITC" pitchFamily="66" charset="0"/>
            </a:endParaRPr>
          </a:p>
        </p:txBody>
      </p:sp>
      <p:sp>
        <p:nvSpPr>
          <p:cNvPr id="4" name="3 Rectángulo"/>
          <p:cNvSpPr/>
          <p:nvPr/>
        </p:nvSpPr>
        <p:spPr>
          <a:xfrm>
            <a:off x="642937" y="642938"/>
            <a:ext cx="3204000"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5" name="4 Rectángulo"/>
          <p:cNvSpPr/>
          <p:nvPr/>
        </p:nvSpPr>
        <p:spPr>
          <a:xfrm>
            <a:off x="8183563" y="642938"/>
            <a:ext cx="576262"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 name="Rectangle 3"/>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8"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9" name="Rectangle 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10" name="9 Rectángulo"/>
          <p:cNvSpPr/>
          <p:nvPr/>
        </p:nvSpPr>
        <p:spPr>
          <a:xfrm>
            <a:off x="687388" y="6715125"/>
            <a:ext cx="8099425" cy="714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1" name="10 Rectángulo"/>
          <p:cNvSpPr>
            <a:spLocks noChangeArrowheads="1"/>
          </p:cNvSpPr>
          <p:nvPr/>
        </p:nvSpPr>
        <p:spPr bwMode="auto">
          <a:xfrm>
            <a:off x="1571625" y="6407150"/>
            <a:ext cx="7072313" cy="307975"/>
          </a:xfrm>
          <a:prstGeom prst="rect">
            <a:avLst/>
          </a:prstGeom>
          <a:noFill/>
          <a:ln w="9525">
            <a:noFill/>
            <a:miter lim="800000"/>
            <a:headEnd/>
            <a:tailEnd/>
          </a:ln>
        </p:spPr>
        <p:txBody>
          <a:bodyPr>
            <a:spAutoFit/>
          </a:bodyPr>
          <a:lstStyle/>
          <a:p>
            <a:pPr algn="r"/>
            <a:r>
              <a:rPr lang="es-ES" sz="1400" i="1" dirty="0" smtClean="0">
                <a:solidFill>
                  <a:srgbClr val="FFFF66"/>
                </a:solidFill>
              </a:rPr>
              <a:t>2.- </a:t>
            </a:r>
            <a:r>
              <a:rPr lang="es-ES" sz="1400" i="1" dirty="0">
                <a:solidFill>
                  <a:srgbClr val="FFFF66"/>
                </a:solidFill>
              </a:rPr>
              <a:t>Modelos basados en </a:t>
            </a:r>
            <a:r>
              <a:rPr lang="es-ES" sz="1400" i="1" dirty="0" smtClean="0">
                <a:solidFill>
                  <a:srgbClr val="FFFF66"/>
                </a:solidFill>
              </a:rPr>
              <a:t> sistemas de ecuaciones </a:t>
            </a:r>
            <a:r>
              <a:rPr lang="es-ES" sz="1400" i="1" dirty="0">
                <a:solidFill>
                  <a:srgbClr val="FFFF66"/>
                </a:solidFill>
              </a:rPr>
              <a:t>en diferencias</a:t>
            </a:r>
          </a:p>
        </p:txBody>
      </p:sp>
      <p:sp>
        <p:nvSpPr>
          <p:cNvPr id="12" name="11 CuadroTexto"/>
          <p:cNvSpPr txBox="1"/>
          <p:nvPr/>
        </p:nvSpPr>
        <p:spPr>
          <a:xfrm>
            <a:off x="618651" y="6411123"/>
            <a:ext cx="2928958" cy="338554"/>
          </a:xfrm>
          <a:prstGeom prst="rect">
            <a:avLst/>
          </a:prstGeom>
          <a:noFill/>
        </p:spPr>
        <p:txBody>
          <a:bodyPr wrap="square" rtlCol="0">
            <a:spAutoFit/>
          </a:bodyPr>
          <a:lstStyle/>
          <a:p>
            <a:r>
              <a:rPr lang="es-ES" sz="1600" i="1" dirty="0" smtClean="0">
                <a:solidFill>
                  <a:srgbClr val="FFFF00"/>
                </a:solidFill>
              </a:rPr>
              <a:t>Cadenas de </a:t>
            </a:r>
            <a:r>
              <a:rPr lang="es-ES" sz="1600" i="1" dirty="0" err="1" smtClean="0">
                <a:solidFill>
                  <a:srgbClr val="FFFF00"/>
                </a:solidFill>
              </a:rPr>
              <a:t>Markov</a:t>
            </a:r>
            <a:r>
              <a:rPr lang="es-ES" sz="1600" i="1" dirty="0" smtClean="0">
                <a:solidFill>
                  <a:srgbClr val="FFFF00"/>
                </a:solidFill>
              </a:rPr>
              <a:t>.</a:t>
            </a:r>
            <a:endParaRPr lang="es-ES" sz="1600" i="1" dirty="0">
              <a:solidFill>
                <a:srgbClr val="FFFF00"/>
              </a:solidFill>
            </a:endParaRPr>
          </a:p>
        </p:txBody>
      </p:sp>
      <p:sp>
        <p:nvSpPr>
          <p:cNvPr id="13" name="12 CuadroTexto"/>
          <p:cNvSpPr txBox="1"/>
          <p:nvPr/>
        </p:nvSpPr>
        <p:spPr>
          <a:xfrm>
            <a:off x="899592" y="5301208"/>
            <a:ext cx="7416824" cy="707886"/>
          </a:xfrm>
          <a:prstGeom prst="rect">
            <a:avLst/>
          </a:prstGeom>
          <a:noFill/>
        </p:spPr>
        <p:txBody>
          <a:bodyPr wrap="square" rtlCol="0">
            <a:spAutoFit/>
          </a:bodyPr>
          <a:lstStyle/>
          <a:p>
            <a:pPr algn="ctr"/>
            <a:r>
              <a:rPr lang="es-ES" sz="2000" dirty="0" smtClean="0">
                <a:solidFill>
                  <a:schemeClr val="bg1"/>
                </a:solidFill>
              </a:rPr>
              <a:t>Supongamos que en el momento inicial el sistema se encuentra en el estado E</a:t>
            </a:r>
            <a:r>
              <a:rPr lang="es-ES" sz="2000" baseline="-25000" dirty="0" smtClean="0">
                <a:solidFill>
                  <a:schemeClr val="bg1"/>
                </a:solidFill>
              </a:rPr>
              <a:t>4</a:t>
            </a:r>
            <a:r>
              <a:rPr lang="es-ES" sz="2000" dirty="0" smtClean="0">
                <a:solidFill>
                  <a:schemeClr val="bg1"/>
                </a:solidFill>
              </a:rPr>
              <a:t> ¿Cuál será su comportamiento a largo plazo?</a:t>
            </a:r>
            <a:endParaRPr lang="es-ES" sz="2000" dirty="0">
              <a:solidFill>
                <a:schemeClr val="bg1"/>
              </a:solidFill>
            </a:endParaRPr>
          </a:p>
        </p:txBody>
      </p:sp>
      <p:sp>
        <p:nvSpPr>
          <p:cNvPr id="15" name="14 Elipse"/>
          <p:cNvSpPr/>
          <p:nvPr/>
        </p:nvSpPr>
        <p:spPr>
          <a:xfrm>
            <a:off x="683568" y="1566084"/>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CuadroTexto"/>
          <p:cNvSpPr txBox="1"/>
          <p:nvPr/>
        </p:nvSpPr>
        <p:spPr>
          <a:xfrm>
            <a:off x="738160" y="1611670"/>
            <a:ext cx="432048" cy="400110"/>
          </a:xfrm>
          <a:prstGeom prst="rect">
            <a:avLst/>
          </a:prstGeom>
          <a:noFill/>
        </p:spPr>
        <p:txBody>
          <a:bodyPr wrap="square" rtlCol="0">
            <a:spAutoFit/>
          </a:bodyPr>
          <a:lstStyle/>
          <a:p>
            <a:r>
              <a:rPr lang="es-ES" sz="2000" dirty="0" smtClean="0">
                <a:solidFill>
                  <a:schemeClr val="bg1"/>
                </a:solidFill>
              </a:rPr>
              <a:t>E</a:t>
            </a:r>
            <a:r>
              <a:rPr lang="es-ES" sz="2000" baseline="-25000" dirty="0" smtClean="0">
                <a:solidFill>
                  <a:schemeClr val="bg1"/>
                </a:solidFill>
              </a:rPr>
              <a:t>1</a:t>
            </a:r>
            <a:endParaRPr lang="es-ES" sz="2000" dirty="0">
              <a:solidFill>
                <a:schemeClr val="bg1"/>
              </a:solidFill>
            </a:endParaRPr>
          </a:p>
        </p:txBody>
      </p:sp>
      <p:sp>
        <p:nvSpPr>
          <p:cNvPr id="17" name="16 Elipse"/>
          <p:cNvSpPr/>
          <p:nvPr/>
        </p:nvSpPr>
        <p:spPr>
          <a:xfrm>
            <a:off x="2483768" y="1566084"/>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CuadroTexto"/>
          <p:cNvSpPr txBox="1"/>
          <p:nvPr/>
        </p:nvSpPr>
        <p:spPr>
          <a:xfrm>
            <a:off x="2538360" y="1611670"/>
            <a:ext cx="432048" cy="400110"/>
          </a:xfrm>
          <a:prstGeom prst="rect">
            <a:avLst/>
          </a:prstGeom>
          <a:noFill/>
        </p:spPr>
        <p:txBody>
          <a:bodyPr wrap="square" rtlCol="0">
            <a:spAutoFit/>
          </a:bodyPr>
          <a:lstStyle/>
          <a:p>
            <a:r>
              <a:rPr lang="es-ES" sz="2000" dirty="0" smtClean="0">
                <a:solidFill>
                  <a:schemeClr val="bg1"/>
                </a:solidFill>
              </a:rPr>
              <a:t>E</a:t>
            </a:r>
            <a:r>
              <a:rPr lang="es-ES" sz="2000" baseline="-25000" dirty="0" smtClean="0">
                <a:solidFill>
                  <a:schemeClr val="bg1"/>
                </a:solidFill>
              </a:rPr>
              <a:t>2</a:t>
            </a:r>
            <a:endParaRPr lang="es-ES" sz="2000" dirty="0">
              <a:solidFill>
                <a:schemeClr val="bg1"/>
              </a:solidFill>
            </a:endParaRPr>
          </a:p>
        </p:txBody>
      </p:sp>
      <p:sp>
        <p:nvSpPr>
          <p:cNvPr id="19" name="18 Elipse"/>
          <p:cNvSpPr/>
          <p:nvPr/>
        </p:nvSpPr>
        <p:spPr>
          <a:xfrm>
            <a:off x="4067944" y="1566084"/>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CuadroTexto"/>
          <p:cNvSpPr txBox="1"/>
          <p:nvPr/>
        </p:nvSpPr>
        <p:spPr>
          <a:xfrm>
            <a:off x="4122536" y="1611670"/>
            <a:ext cx="432048" cy="400110"/>
          </a:xfrm>
          <a:prstGeom prst="rect">
            <a:avLst/>
          </a:prstGeom>
          <a:noFill/>
        </p:spPr>
        <p:txBody>
          <a:bodyPr wrap="square" rtlCol="0">
            <a:spAutoFit/>
          </a:bodyPr>
          <a:lstStyle/>
          <a:p>
            <a:r>
              <a:rPr lang="es-ES" sz="2000" dirty="0" smtClean="0">
                <a:solidFill>
                  <a:schemeClr val="bg1"/>
                </a:solidFill>
              </a:rPr>
              <a:t>E</a:t>
            </a:r>
            <a:r>
              <a:rPr lang="es-ES" sz="2000" baseline="-25000" dirty="0" smtClean="0">
                <a:solidFill>
                  <a:schemeClr val="bg1"/>
                </a:solidFill>
              </a:rPr>
              <a:t>3</a:t>
            </a:r>
            <a:endParaRPr lang="es-ES" sz="2000" dirty="0">
              <a:solidFill>
                <a:schemeClr val="bg1"/>
              </a:solidFill>
            </a:endParaRPr>
          </a:p>
        </p:txBody>
      </p:sp>
      <p:sp>
        <p:nvSpPr>
          <p:cNvPr id="21" name="20 Elipse"/>
          <p:cNvSpPr/>
          <p:nvPr/>
        </p:nvSpPr>
        <p:spPr>
          <a:xfrm>
            <a:off x="683568" y="3078252"/>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CuadroTexto"/>
          <p:cNvSpPr txBox="1"/>
          <p:nvPr/>
        </p:nvSpPr>
        <p:spPr>
          <a:xfrm>
            <a:off x="738160" y="3123838"/>
            <a:ext cx="432048" cy="400110"/>
          </a:xfrm>
          <a:prstGeom prst="rect">
            <a:avLst/>
          </a:prstGeom>
          <a:noFill/>
        </p:spPr>
        <p:txBody>
          <a:bodyPr wrap="square" rtlCol="0">
            <a:spAutoFit/>
          </a:bodyPr>
          <a:lstStyle/>
          <a:p>
            <a:r>
              <a:rPr lang="es-ES" sz="2000" dirty="0" smtClean="0">
                <a:solidFill>
                  <a:schemeClr val="bg1"/>
                </a:solidFill>
              </a:rPr>
              <a:t>E</a:t>
            </a:r>
            <a:r>
              <a:rPr lang="es-ES" sz="2000" baseline="-25000" dirty="0" smtClean="0">
                <a:solidFill>
                  <a:schemeClr val="bg1"/>
                </a:solidFill>
              </a:rPr>
              <a:t>4</a:t>
            </a:r>
            <a:endParaRPr lang="es-ES" sz="2000" dirty="0">
              <a:solidFill>
                <a:schemeClr val="bg1"/>
              </a:solidFill>
            </a:endParaRPr>
          </a:p>
        </p:txBody>
      </p:sp>
      <p:sp>
        <p:nvSpPr>
          <p:cNvPr id="23" name="22 Elipse"/>
          <p:cNvSpPr/>
          <p:nvPr/>
        </p:nvSpPr>
        <p:spPr>
          <a:xfrm>
            <a:off x="2483768" y="3078252"/>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CuadroTexto"/>
          <p:cNvSpPr txBox="1"/>
          <p:nvPr/>
        </p:nvSpPr>
        <p:spPr>
          <a:xfrm>
            <a:off x="2538360" y="3123838"/>
            <a:ext cx="432048" cy="400110"/>
          </a:xfrm>
          <a:prstGeom prst="rect">
            <a:avLst/>
          </a:prstGeom>
          <a:noFill/>
        </p:spPr>
        <p:txBody>
          <a:bodyPr wrap="square" rtlCol="0">
            <a:spAutoFit/>
          </a:bodyPr>
          <a:lstStyle/>
          <a:p>
            <a:r>
              <a:rPr lang="es-ES" sz="2000" dirty="0" smtClean="0">
                <a:solidFill>
                  <a:schemeClr val="bg1"/>
                </a:solidFill>
              </a:rPr>
              <a:t>E</a:t>
            </a:r>
            <a:r>
              <a:rPr lang="es-ES" sz="2000" baseline="-25000" dirty="0" smtClean="0">
                <a:solidFill>
                  <a:schemeClr val="bg1"/>
                </a:solidFill>
              </a:rPr>
              <a:t>5</a:t>
            </a:r>
            <a:endParaRPr lang="es-ES" sz="2000" dirty="0">
              <a:solidFill>
                <a:schemeClr val="bg1"/>
              </a:solidFill>
            </a:endParaRPr>
          </a:p>
        </p:txBody>
      </p:sp>
      <p:sp>
        <p:nvSpPr>
          <p:cNvPr id="25" name="24 Elipse"/>
          <p:cNvSpPr/>
          <p:nvPr/>
        </p:nvSpPr>
        <p:spPr>
          <a:xfrm>
            <a:off x="4067944" y="3078252"/>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CuadroTexto"/>
          <p:cNvSpPr txBox="1"/>
          <p:nvPr/>
        </p:nvSpPr>
        <p:spPr>
          <a:xfrm>
            <a:off x="4122536" y="3123838"/>
            <a:ext cx="432048" cy="400110"/>
          </a:xfrm>
          <a:prstGeom prst="rect">
            <a:avLst/>
          </a:prstGeom>
          <a:noFill/>
        </p:spPr>
        <p:txBody>
          <a:bodyPr wrap="square" rtlCol="0">
            <a:spAutoFit/>
          </a:bodyPr>
          <a:lstStyle/>
          <a:p>
            <a:r>
              <a:rPr lang="es-ES" sz="2000" dirty="0" smtClean="0">
                <a:solidFill>
                  <a:schemeClr val="bg1"/>
                </a:solidFill>
              </a:rPr>
              <a:t>E</a:t>
            </a:r>
            <a:r>
              <a:rPr lang="es-ES" sz="2000" baseline="-25000" dirty="0" smtClean="0">
                <a:solidFill>
                  <a:schemeClr val="bg1"/>
                </a:solidFill>
              </a:rPr>
              <a:t>6</a:t>
            </a:r>
            <a:endParaRPr lang="es-ES" sz="2000" dirty="0">
              <a:solidFill>
                <a:schemeClr val="bg1"/>
              </a:solidFill>
            </a:endParaRPr>
          </a:p>
        </p:txBody>
      </p:sp>
      <p:cxnSp>
        <p:nvCxnSpPr>
          <p:cNvPr id="27" name="29 Forma"/>
          <p:cNvCxnSpPr>
            <a:stCxn id="16" idx="0"/>
            <a:endCxn id="15" idx="2"/>
          </p:cNvCxnSpPr>
          <p:nvPr/>
        </p:nvCxnSpPr>
        <p:spPr>
          <a:xfrm rot="16200000" flipH="1" flipV="1">
            <a:off x="715655" y="1579583"/>
            <a:ext cx="206442" cy="270616"/>
          </a:xfrm>
          <a:prstGeom prst="curvedConnector4">
            <a:avLst>
              <a:gd name="adj1" fmla="val -132815"/>
              <a:gd name="adj2" fmla="val 184474"/>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 name="27 CuadroTexto"/>
          <p:cNvSpPr txBox="1"/>
          <p:nvPr/>
        </p:nvSpPr>
        <p:spPr>
          <a:xfrm>
            <a:off x="395536" y="1052736"/>
            <a:ext cx="360040" cy="369332"/>
          </a:xfrm>
          <a:prstGeom prst="rect">
            <a:avLst/>
          </a:prstGeom>
          <a:noFill/>
        </p:spPr>
        <p:txBody>
          <a:bodyPr wrap="square" rtlCol="0">
            <a:spAutoFit/>
          </a:bodyPr>
          <a:lstStyle/>
          <a:p>
            <a:r>
              <a:rPr lang="es-ES" dirty="0" smtClean="0">
                <a:solidFill>
                  <a:schemeClr val="bg1"/>
                </a:solidFill>
              </a:rPr>
              <a:t>1</a:t>
            </a:r>
            <a:endParaRPr lang="es-ES" dirty="0">
              <a:solidFill>
                <a:schemeClr val="bg1"/>
              </a:solidFill>
            </a:endParaRPr>
          </a:p>
        </p:txBody>
      </p:sp>
      <p:cxnSp>
        <p:nvCxnSpPr>
          <p:cNvPr id="29" name="28 Conector curvado"/>
          <p:cNvCxnSpPr>
            <a:stCxn id="18" idx="0"/>
            <a:endCxn id="16" idx="3"/>
          </p:cNvCxnSpPr>
          <p:nvPr/>
        </p:nvCxnSpPr>
        <p:spPr>
          <a:xfrm rot="16200000" flipH="1" flipV="1">
            <a:off x="1862268" y="919609"/>
            <a:ext cx="200055" cy="1584176"/>
          </a:xfrm>
          <a:prstGeom prst="curvedConnector4">
            <a:avLst>
              <a:gd name="adj1" fmla="val -114269"/>
              <a:gd name="adj2" fmla="val 56818"/>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 name="29 CuadroTexto"/>
          <p:cNvSpPr txBox="1"/>
          <p:nvPr/>
        </p:nvSpPr>
        <p:spPr>
          <a:xfrm>
            <a:off x="1475656" y="1205136"/>
            <a:ext cx="504056" cy="369332"/>
          </a:xfrm>
          <a:prstGeom prst="rect">
            <a:avLst/>
          </a:prstGeom>
          <a:noFill/>
        </p:spPr>
        <p:txBody>
          <a:bodyPr wrap="square" rtlCol="0">
            <a:spAutoFit/>
          </a:bodyPr>
          <a:lstStyle/>
          <a:p>
            <a:r>
              <a:rPr lang="es-ES" dirty="0" smtClean="0">
                <a:solidFill>
                  <a:schemeClr val="bg1"/>
                </a:solidFill>
              </a:rPr>
              <a:t>1/2</a:t>
            </a:r>
            <a:endParaRPr lang="es-ES" dirty="0">
              <a:solidFill>
                <a:schemeClr val="bg1"/>
              </a:solidFill>
            </a:endParaRPr>
          </a:p>
        </p:txBody>
      </p:sp>
      <p:cxnSp>
        <p:nvCxnSpPr>
          <p:cNvPr id="31" name="30 Conector curvado"/>
          <p:cNvCxnSpPr>
            <a:stCxn id="18" idx="0"/>
            <a:endCxn id="19" idx="2"/>
          </p:cNvCxnSpPr>
          <p:nvPr/>
        </p:nvCxnSpPr>
        <p:spPr>
          <a:xfrm rot="16200000" flipH="1">
            <a:off x="3307943" y="1058111"/>
            <a:ext cx="206442" cy="1313560"/>
          </a:xfrm>
          <a:prstGeom prst="curvedConnector4">
            <a:avLst>
              <a:gd name="adj1" fmla="val -110733"/>
              <a:gd name="adj2" fmla="val 58223"/>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2" name="31 CuadroTexto"/>
          <p:cNvSpPr txBox="1"/>
          <p:nvPr/>
        </p:nvSpPr>
        <p:spPr>
          <a:xfrm>
            <a:off x="2987824" y="1926124"/>
            <a:ext cx="504056" cy="369332"/>
          </a:xfrm>
          <a:prstGeom prst="rect">
            <a:avLst/>
          </a:prstGeom>
          <a:noFill/>
        </p:spPr>
        <p:txBody>
          <a:bodyPr wrap="square" rtlCol="0">
            <a:spAutoFit/>
          </a:bodyPr>
          <a:lstStyle/>
          <a:p>
            <a:r>
              <a:rPr lang="es-ES" dirty="0" smtClean="0">
                <a:solidFill>
                  <a:schemeClr val="bg1"/>
                </a:solidFill>
              </a:rPr>
              <a:t>1/2</a:t>
            </a:r>
            <a:endParaRPr lang="es-ES" dirty="0">
              <a:solidFill>
                <a:schemeClr val="bg1"/>
              </a:solidFill>
            </a:endParaRPr>
          </a:p>
        </p:txBody>
      </p:sp>
      <p:cxnSp>
        <p:nvCxnSpPr>
          <p:cNvPr id="33" name="32 Conector curvado"/>
          <p:cNvCxnSpPr>
            <a:stCxn id="19" idx="2"/>
            <a:endCxn id="17" idx="4"/>
          </p:cNvCxnSpPr>
          <p:nvPr/>
        </p:nvCxnSpPr>
        <p:spPr>
          <a:xfrm rot="10800000" flipV="1">
            <a:off x="2735796" y="1818112"/>
            <a:ext cx="1332148" cy="252028"/>
          </a:xfrm>
          <a:prstGeom prst="curvedConnector4">
            <a:avLst>
              <a:gd name="adj1" fmla="val 40541"/>
              <a:gd name="adj2" fmla="val 190704"/>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4" name="33 CuadroTexto"/>
          <p:cNvSpPr txBox="1"/>
          <p:nvPr/>
        </p:nvSpPr>
        <p:spPr>
          <a:xfrm>
            <a:off x="3419872" y="1196752"/>
            <a:ext cx="504056" cy="369332"/>
          </a:xfrm>
          <a:prstGeom prst="rect">
            <a:avLst/>
          </a:prstGeom>
          <a:noFill/>
        </p:spPr>
        <p:txBody>
          <a:bodyPr wrap="square" rtlCol="0">
            <a:spAutoFit/>
          </a:bodyPr>
          <a:lstStyle/>
          <a:p>
            <a:r>
              <a:rPr lang="es-ES" dirty="0" smtClean="0">
                <a:solidFill>
                  <a:schemeClr val="bg1"/>
                </a:solidFill>
              </a:rPr>
              <a:t>1/2</a:t>
            </a:r>
            <a:endParaRPr lang="es-ES" dirty="0">
              <a:solidFill>
                <a:schemeClr val="bg1"/>
              </a:solidFill>
            </a:endParaRPr>
          </a:p>
        </p:txBody>
      </p:sp>
      <p:cxnSp>
        <p:nvCxnSpPr>
          <p:cNvPr id="35" name="34 Conector curvado"/>
          <p:cNvCxnSpPr>
            <a:stCxn id="20" idx="3"/>
            <a:endCxn id="22" idx="2"/>
          </p:cNvCxnSpPr>
          <p:nvPr/>
        </p:nvCxnSpPr>
        <p:spPr>
          <a:xfrm flipH="1">
            <a:off x="954184" y="1811725"/>
            <a:ext cx="3600400" cy="1712223"/>
          </a:xfrm>
          <a:prstGeom prst="curvedConnector4">
            <a:avLst>
              <a:gd name="adj1" fmla="val -6349"/>
              <a:gd name="adj2" fmla="val 182697"/>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6" name="35 CuadroTexto"/>
          <p:cNvSpPr txBox="1"/>
          <p:nvPr/>
        </p:nvSpPr>
        <p:spPr>
          <a:xfrm>
            <a:off x="2627784" y="4590420"/>
            <a:ext cx="504056" cy="369332"/>
          </a:xfrm>
          <a:prstGeom prst="rect">
            <a:avLst/>
          </a:prstGeom>
          <a:noFill/>
        </p:spPr>
        <p:txBody>
          <a:bodyPr wrap="square" rtlCol="0">
            <a:spAutoFit/>
          </a:bodyPr>
          <a:lstStyle/>
          <a:p>
            <a:r>
              <a:rPr lang="es-ES" dirty="0" smtClean="0">
                <a:solidFill>
                  <a:schemeClr val="bg1"/>
                </a:solidFill>
              </a:rPr>
              <a:t>1/2</a:t>
            </a:r>
            <a:endParaRPr lang="es-ES" dirty="0">
              <a:solidFill>
                <a:schemeClr val="bg1"/>
              </a:solidFill>
            </a:endParaRPr>
          </a:p>
        </p:txBody>
      </p:sp>
      <p:cxnSp>
        <p:nvCxnSpPr>
          <p:cNvPr id="37" name="66 Forma"/>
          <p:cNvCxnSpPr>
            <a:endCxn id="19" idx="4"/>
          </p:cNvCxnSpPr>
          <p:nvPr/>
        </p:nvCxnSpPr>
        <p:spPr>
          <a:xfrm flipV="1">
            <a:off x="1115616" y="2070140"/>
            <a:ext cx="3204356" cy="1008112"/>
          </a:xfrm>
          <a:prstGeom prst="curvedConnector2">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8" name="37 CuadroTexto"/>
          <p:cNvSpPr txBox="1"/>
          <p:nvPr/>
        </p:nvSpPr>
        <p:spPr>
          <a:xfrm>
            <a:off x="1691680" y="2636912"/>
            <a:ext cx="504056" cy="369332"/>
          </a:xfrm>
          <a:prstGeom prst="rect">
            <a:avLst/>
          </a:prstGeom>
          <a:noFill/>
        </p:spPr>
        <p:txBody>
          <a:bodyPr wrap="square" rtlCol="0">
            <a:spAutoFit/>
          </a:bodyPr>
          <a:lstStyle/>
          <a:p>
            <a:r>
              <a:rPr lang="es-ES" dirty="0" smtClean="0">
                <a:solidFill>
                  <a:schemeClr val="bg1"/>
                </a:solidFill>
              </a:rPr>
              <a:t>1/2</a:t>
            </a:r>
            <a:endParaRPr lang="es-ES" dirty="0">
              <a:solidFill>
                <a:schemeClr val="bg1"/>
              </a:solidFill>
            </a:endParaRPr>
          </a:p>
        </p:txBody>
      </p:sp>
      <p:cxnSp>
        <p:nvCxnSpPr>
          <p:cNvPr id="39" name="38 Conector curvado"/>
          <p:cNvCxnSpPr>
            <a:stCxn id="22" idx="2"/>
            <a:endCxn id="23" idx="4"/>
          </p:cNvCxnSpPr>
          <p:nvPr/>
        </p:nvCxnSpPr>
        <p:spPr>
          <a:xfrm rot="16200000" flipH="1">
            <a:off x="1815810" y="2662322"/>
            <a:ext cx="58360" cy="1781612"/>
          </a:xfrm>
          <a:prstGeom prst="curvedConnector3">
            <a:avLst>
              <a:gd name="adj1" fmla="val 491707"/>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0" name="39 CuadroTexto"/>
          <p:cNvSpPr txBox="1"/>
          <p:nvPr/>
        </p:nvSpPr>
        <p:spPr>
          <a:xfrm>
            <a:off x="1619672" y="3438292"/>
            <a:ext cx="504056" cy="369332"/>
          </a:xfrm>
          <a:prstGeom prst="rect">
            <a:avLst/>
          </a:prstGeom>
          <a:noFill/>
        </p:spPr>
        <p:txBody>
          <a:bodyPr wrap="square" rtlCol="0">
            <a:spAutoFit/>
          </a:bodyPr>
          <a:lstStyle/>
          <a:p>
            <a:r>
              <a:rPr lang="es-ES" dirty="0" smtClean="0">
                <a:solidFill>
                  <a:schemeClr val="bg1"/>
                </a:solidFill>
              </a:rPr>
              <a:t>1/2</a:t>
            </a:r>
            <a:endParaRPr lang="es-ES" dirty="0">
              <a:solidFill>
                <a:schemeClr val="bg1"/>
              </a:solidFill>
            </a:endParaRPr>
          </a:p>
        </p:txBody>
      </p:sp>
      <p:cxnSp>
        <p:nvCxnSpPr>
          <p:cNvPr id="41" name="40 Conector curvado"/>
          <p:cNvCxnSpPr>
            <a:stCxn id="24" idx="1"/>
            <a:endCxn id="22" idx="3"/>
          </p:cNvCxnSpPr>
          <p:nvPr/>
        </p:nvCxnSpPr>
        <p:spPr>
          <a:xfrm rot="10800000">
            <a:off x="1170208" y="3323893"/>
            <a:ext cx="1368152" cy="12700"/>
          </a:xfrm>
          <a:prstGeom prst="curvedConnector3">
            <a:avLst>
              <a:gd name="adj1" fmla="val 50000"/>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2051720" y="3006244"/>
            <a:ext cx="504056" cy="369332"/>
          </a:xfrm>
          <a:prstGeom prst="rect">
            <a:avLst/>
          </a:prstGeom>
          <a:noFill/>
        </p:spPr>
        <p:txBody>
          <a:bodyPr wrap="square" rtlCol="0">
            <a:spAutoFit/>
          </a:bodyPr>
          <a:lstStyle/>
          <a:p>
            <a:r>
              <a:rPr lang="es-ES" dirty="0" smtClean="0">
                <a:solidFill>
                  <a:schemeClr val="bg1"/>
                </a:solidFill>
              </a:rPr>
              <a:t>1/2</a:t>
            </a:r>
            <a:endParaRPr lang="es-ES" dirty="0">
              <a:solidFill>
                <a:schemeClr val="bg1"/>
              </a:solidFill>
            </a:endParaRPr>
          </a:p>
        </p:txBody>
      </p:sp>
      <p:cxnSp>
        <p:nvCxnSpPr>
          <p:cNvPr id="43" name="42 Conector curvado"/>
          <p:cNvCxnSpPr>
            <a:stCxn id="25" idx="4"/>
            <a:endCxn id="25" idx="2"/>
          </p:cNvCxnSpPr>
          <p:nvPr/>
        </p:nvCxnSpPr>
        <p:spPr>
          <a:xfrm rot="5400000" flipH="1">
            <a:off x="4067944" y="3330280"/>
            <a:ext cx="252028" cy="252028"/>
          </a:xfrm>
          <a:prstGeom prst="curvedConnector4">
            <a:avLst>
              <a:gd name="adj1" fmla="val -161101"/>
              <a:gd name="adj2" fmla="val 27193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4" name="43 CuadroTexto"/>
          <p:cNvSpPr txBox="1"/>
          <p:nvPr/>
        </p:nvSpPr>
        <p:spPr>
          <a:xfrm>
            <a:off x="3347864" y="3798332"/>
            <a:ext cx="504056" cy="369332"/>
          </a:xfrm>
          <a:prstGeom prst="rect">
            <a:avLst/>
          </a:prstGeom>
          <a:noFill/>
        </p:spPr>
        <p:txBody>
          <a:bodyPr wrap="square" rtlCol="0">
            <a:spAutoFit/>
          </a:bodyPr>
          <a:lstStyle/>
          <a:p>
            <a:r>
              <a:rPr lang="es-ES" dirty="0" smtClean="0">
                <a:solidFill>
                  <a:schemeClr val="bg1"/>
                </a:solidFill>
              </a:rPr>
              <a:t>1</a:t>
            </a:r>
            <a:endParaRPr lang="es-ES" dirty="0">
              <a:solidFill>
                <a:schemeClr val="bg1"/>
              </a:solidFill>
            </a:endParaRPr>
          </a:p>
        </p:txBody>
      </p:sp>
      <p:cxnSp>
        <p:nvCxnSpPr>
          <p:cNvPr id="45" name="44 Conector curvado"/>
          <p:cNvCxnSpPr>
            <a:stCxn id="24" idx="3"/>
            <a:endCxn id="25" idx="0"/>
          </p:cNvCxnSpPr>
          <p:nvPr/>
        </p:nvCxnSpPr>
        <p:spPr>
          <a:xfrm flipV="1">
            <a:off x="2970408" y="3078252"/>
            <a:ext cx="1349564" cy="245641"/>
          </a:xfrm>
          <a:prstGeom prst="curvedConnector4">
            <a:avLst>
              <a:gd name="adj1" fmla="val 40663"/>
              <a:gd name="adj2" fmla="val 193063"/>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6" name="45 CuadroTexto"/>
          <p:cNvSpPr txBox="1"/>
          <p:nvPr/>
        </p:nvSpPr>
        <p:spPr>
          <a:xfrm>
            <a:off x="3923928" y="2564904"/>
            <a:ext cx="504056" cy="369332"/>
          </a:xfrm>
          <a:prstGeom prst="rect">
            <a:avLst/>
          </a:prstGeom>
          <a:noFill/>
        </p:spPr>
        <p:txBody>
          <a:bodyPr wrap="square" rtlCol="0">
            <a:spAutoFit/>
          </a:bodyPr>
          <a:lstStyle/>
          <a:p>
            <a:r>
              <a:rPr lang="es-ES" dirty="0" smtClean="0">
                <a:solidFill>
                  <a:schemeClr val="bg1"/>
                </a:solidFill>
              </a:rPr>
              <a:t>1/2</a:t>
            </a:r>
            <a:endParaRPr lang="es-ES" dirty="0">
              <a:solidFill>
                <a:schemeClr val="bg1"/>
              </a:solidFill>
            </a:endParaRPr>
          </a:p>
        </p:txBody>
      </p:sp>
    </p:spTree>
    <p:extLst>
      <p:ext uri="{BB962C8B-B14F-4D97-AF65-F5344CB8AC3E}">
        <p14:creationId xmlns:p14="http://schemas.microsoft.com/office/powerpoint/2010/main" val="2673469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CuadroTexto"/>
          <p:cNvSpPr txBox="1">
            <a:spLocks noChangeArrowheads="1"/>
          </p:cNvSpPr>
          <p:nvPr/>
        </p:nvSpPr>
        <p:spPr bwMode="auto">
          <a:xfrm>
            <a:off x="3214678" y="428625"/>
            <a:ext cx="4786322" cy="523220"/>
          </a:xfrm>
          <a:prstGeom prst="rect">
            <a:avLst/>
          </a:prstGeom>
          <a:noFill/>
          <a:ln w="9525">
            <a:noFill/>
            <a:miter lim="800000"/>
            <a:headEnd/>
            <a:tailEnd/>
          </a:ln>
        </p:spPr>
        <p:txBody>
          <a:bodyPr wrap="square">
            <a:spAutoFit/>
          </a:bodyPr>
          <a:lstStyle/>
          <a:p>
            <a:pPr algn="r"/>
            <a:r>
              <a:rPr lang="es-ES" sz="2800" b="1" dirty="0" smtClean="0">
                <a:solidFill>
                  <a:schemeClr val="bg1"/>
                </a:solidFill>
                <a:latin typeface="Bradley Hand ITC" pitchFamily="66" charset="0"/>
              </a:rPr>
              <a:t>2.1</a:t>
            </a:r>
            <a:r>
              <a:rPr lang="es-ES" sz="2800" b="1" dirty="0">
                <a:solidFill>
                  <a:schemeClr val="bg1"/>
                </a:solidFill>
                <a:latin typeface="Bradley Hand ITC" pitchFamily="66" charset="0"/>
              </a:rPr>
              <a:t>.- </a:t>
            </a:r>
            <a:r>
              <a:rPr lang="es-ES" sz="2800" b="1" dirty="0" smtClean="0">
                <a:solidFill>
                  <a:schemeClr val="bg1"/>
                </a:solidFill>
                <a:latin typeface="Bradley Hand ITC" pitchFamily="66" charset="0"/>
              </a:rPr>
              <a:t>Modelos matriciales</a:t>
            </a:r>
            <a:endParaRPr lang="es-ES" sz="2800" b="1" dirty="0">
              <a:solidFill>
                <a:schemeClr val="bg1"/>
              </a:solidFill>
              <a:latin typeface="Bradley Hand ITC" pitchFamily="66" charset="0"/>
            </a:endParaRPr>
          </a:p>
        </p:txBody>
      </p:sp>
      <p:sp>
        <p:nvSpPr>
          <p:cNvPr id="3" name="2 Rectángulo"/>
          <p:cNvSpPr/>
          <p:nvPr/>
        </p:nvSpPr>
        <p:spPr>
          <a:xfrm>
            <a:off x="642937" y="642938"/>
            <a:ext cx="3204000"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4" name="3 Rectángulo"/>
          <p:cNvSpPr/>
          <p:nvPr/>
        </p:nvSpPr>
        <p:spPr>
          <a:xfrm>
            <a:off x="8183563" y="642938"/>
            <a:ext cx="576262"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5"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 name="Rectangle 3"/>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 name="Rectangle 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9" name="8 Rectángulo"/>
          <p:cNvSpPr/>
          <p:nvPr/>
        </p:nvSpPr>
        <p:spPr>
          <a:xfrm>
            <a:off x="687388" y="6715125"/>
            <a:ext cx="8099425" cy="714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0" name="9 Rectángulo"/>
          <p:cNvSpPr>
            <a:spLocks noChangeArrowheads="1"/>
          </p:cNvSpPr>
          <p:nvPr/>
        </p:nvSpPr>
        <p:spPr bwMode="auto">
          <a:xfrm>
            <a:off x="1571625" y="6407150"/>
            <a:ext cx="7072313" cy="307975"/>
          </a:xfrm>
          <a:prstGeom prst="rect">
            <a:avLst/>
          </a:prstGeom>
          <a:noFill/>
          <a:ln w="9525">
            <a:noFill/>
            <a:miter lim="800000"/>
            <a:headEnd/>
            <a:tailEnd/>
          </a:ln>
        </p:spPr>
        <p:txBody>
          <a:bodyPr>
            <a:spAutoFit/>
          </a:bodyPr>
          <a:lstStyle/>
          <a:p>
            <a:pPr algn="r"/>
            <a:r>
              <a:rPr lang="es-ES" sz="1400" i="1" dirty="0" smtClean="0">
                <a:solidFill>
                  <a:srgbClr val="FFFF66"/>
                </a:solidFill>
              </a:rPr>
              <a:t>2.- </a:t>
            </a:r>
            <a:r>
              <a:rPr lang="es-ES" sz="1400" i="1" dirty="0">
                <a:solidFill>
                  <a:srgbClr val="FFFF66"/>
                </a:solidFill>
              </a:rPr>
              <a:t>Modelos basados en </a:t>
            </a:r>
            <a:r>
              <a:rPr lang="es-ES" sz="1400" i="1" dirty="0" smtClean="0">
                <a:solidFill>
                  <a:srgbClr val="FFFF66"/>
                </a:solidFill>
              </a:rPr>
              <a:t> sistemas de ecuaciones </a:t>
            </a:r>
            <a:r>
              <a:rPr lang="es-ES" sz="1400" i="1" dirty="0">
                <a:solidFill>
                  <a:srgbClr val="FFFF66"/>
                </a:solidFill>
              </a:rPr>
              <a:t>en diferencias</a:t>
            </a:r>
          </a:p>
        </p:txBody>
      </p:sp>
      <p:sp>
        <p:nvSpPr>
          <p:cNvPr id="11" name="10 CuadroTexto"/>
          <p:cNvSpPr txBox="1"/>
          <p:nvPr/>
        </p:nvSpPr>
        <p:spPr>
          <a:xfrm>
            <a:off x="618651" y="6411123"/>
            <a:ext cx="2928958" cy="338554"/>
          </a:xfrm>
          <a:prstGeom prst="rect">
            <a:avLst/>
          </a:prstGeom>
          <a:noFill/>
        </p:spPr>
        <p:txBody>
          <a:bodyPr wrap="square" rtlCol="0">
            <a:spAutoFit/>
          </a:bodyPr>
          <a:lstStyle/>
          <a:p>
            <a:r>
              <a:rPr lang="es-ES" sz="1600" i="1" dirty="0" smtClean="0">
                <a:solidFill>
                  <a:srgbClr val="FFFF00"/>
                </a:solidFill>
              </a:rPr>
              <a:t>Cadenas de </a:t>
            </a:r>
            <a:r>
              <a:rPr lang="es-ES" sz="1600" i="1" dirty="0" err="1" smtClean="0">
                <a:solidFill>
                  <a:srgbClr val="FFFF00"/>
                </a:solidFill>
              </a:rPr>
              <a:t>Markov</a:t>
            </a:r>
            <a:r>
              <a:rPr lang="es-ES" sz="1600" i="1" dirty="0" smtClean="0">
                <a:solidFill>
                  <a:srgbClr val="FFFF00"/>
                </a:solidFill>
              </a:rPr>
              <a:t>.</a:t>
            </a:r>
            <a:endParaRPr lang="es-ES" sz="1600" i="1" dirty="0">
              <a:solidFill>
                <a:srgbClr val="FFFF00"/>
              </a:solidFill>
            </a:endParaRPr>
          </a:p>
        </p:txBody>
      </p:sp>
      <p:pic>
        <p:nvPicPr>
          <p:cNvPr id="3074" name="Picture 2"/>
          <p:cNvPicPr>
            <a:picLocks noChangeAspect="1" noChangeArrowheads="1"/>
          </p:cNvPicPr>
          <p:nvPr/>
        </p:nvPicPr>
        <p:blipFill>
          <a:blip r:embed="rId2" cstate="print"/>
          <a:srcRect l="16238" t="16650" r="15251" b="69952"/>
          <a:stretch>
            <a:fillRect/>
          </a:stretch>
        </p:blipFill>
        <p:spPr bwMode="auto">
          <a:xfrm>
            <a:off x="1403648" y="1412776"/>
            <a:ext cx="6480720" cy="792088"/>
          </a:xfrm>
          <a:prstGeom prst="rect">
            <a:avLst/>
          </a:prstGeom>
          <a:noFill/>
          <a:ln w="9525">
            <a:noFill/>
            <a:miter lim="800000"/>
            <a:headEnd/>
            <a:tailEnd/>
          </a:ln>
        </p:spPr>
      </p:pic>
      <p:pic>
        <p:nvPicPr>
          <p:cNvPr id="47" name="Picture 2"/>
          <p:cNvPicPr>
            <a:picLocks noChangeAspect="1" noChangeArrowheads="1"/>
          </p:cNvPicPr>
          <p:nvPr/>
        </p:nvPicPr>
        <p:blipFill>
          <a:blip r:embed="rId2" cstate="print"/>
          <a:srcRect l="16238" t="81203" r="15251" b="4916"/>
          <a:stretch>
            <a:fillRect/>
          </a:stretch>
        </p:blipFill>
        <p:spPr bwMode="auto">
          <a:xfrm>
            <a:off x="1403648" y="5157192"/>
            <a:ext cx="6480720" cy="820643"/>
          </a:xfrm>
          <a:prstGeom prst="rect">
            <a:avLst/>
          </a:prstGeom>
          <a:noFill/>
          <a:ln w="9525">
            <a:noFill/>
            <a:miter lim="800000"/>
            <a:headEnd/>
            <a:tailEnd/>
          </a:ln>
        </p:spPr>
      </p:pic>
      <p:pic>
        <p:nvPicPr>
          <p:cNvPr id="48" name="Picture 2"/>
          <p:cNvPicPr>
            <a:picLocks noChangeAspect="1" noChangeArrowheads="1"/>
          </p:cNvPicPr>
          <p:nvPr/>
        </p:nvPicPr>
        <p:blipFill>
          <a:blip r:embed="rId2" cstate="print"/>
          <a:srcRect l="16238" t="29906" r="15251" b="18939"/>
          <a:stretch>
            <a:fillRect/>
          </a:stretch>
        </p:blipFill>
        <p:spPr bwMode="auto">
          <a:xfrm>
            <a:off x="1403648" y="2204864"/>
            <a:ext cx="6480720" cy="302433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dissolve">
                                      <p:cBhvr>
                                        <p:cTn id="1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CuadroTexto"/>
          <p:cNvSpPr txBox="1">
            <a:spLocks noChangeArrowheads="1"/>
          </p:cNvSpPr>
          <p:nvPr/>
        </p:nvSpPr>
        <p:spPr bwMode="auto">
          <a:xfrm>
            <a:off x="3214678" y="428625"/>
            <a:ext cx="4786322" cy="523220"/>
          </a:xfrm>
          <a:prstGeom prst="rect">
            <a:avLst/>
          </a:prstGeom>
          <a:noFill/>
          <a:ln w="9525">
            <a:noFill/>
            <a:miter lim="800000"/>
            <a:headEnd/>
            <a:tailEnd/>
          </a:ln>
        </p:spPr>
        <p:txBody>
          <a:bodyPr wrap="square">
            <a:spAutoFit/>
          </a:bodyPr>
          <a:lstStyle/>
          <a:p>
            <a:pPr algn="r"/>
            <a:r>
              <a:rPr lang="es-ES" sz="2800" b="1" dirty="0" smtClean="0">
                <a:solidFill>
                  <a:schemeClr val="bg1"/>
                </a:solidFill>
                <a:latin typeface="Bradley Hand ITC" pitchFamily="66" charset="0"/>
              </a:rPr>
              <a:t>2.1</a:t>
            </a:r>
            <a:r>
              <a:rPr lang="es-ES" sz="2800" b="1" dirty="0">
                <a:solidFill>
                  <a:schemeClr val="bg1"/>
                </a:solidFill>
                <a:latin typeface="Bradley Hand ITC" pitchFamily="66" charset="0"/>
              </a:rPr>
              <a:t>.- </a:t>
            </a:r>
            <a:r>
              <a:rPr lang="es-ES" sz="2800" b="1" dirty="0" smtClean="0">
                <a:solidFill>
                  <a:schemeClr val="bg1"/>
                </a:solidFill>
                <a:latin typeface="Bradley Hand ITC" pitchFamily="66" charset="0"/>
              </a:rPr>
              <a:t>Modelos matriciales</a:t>
            </a:r>
            <a:endParaRPr lang="es-ES" sz="2800" b="1" dirty="0">
              <a:solidFill>
                <a:schemeClr val="bg1"/>
              </a:solidFill>
              <a:latin typeface="Bradley Hand ITC" pitchFamily="66" charset="0"/>
            </a:endParaRPr>
          </a:p>
        </p:txBody>
      </p:sp>
      <p:sp>
        <p:nvSpPr>
          <p:cNvPr id="3" name="2 Rectángulo"/>
          <p:cNvSpPr/>
          <p:nvPr/>
        </p:nvSpPr>
        <p:spPr>
          <a:xfrm>
            <a:off x="642937" y="642938"/>
            <a:ext cx="3204000"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4" name="3 Rectángulo"/>
          <p:cNvSpPr/>
          <p:nvPr/>
        </p:nvSpPr>
        <p:spPr>
          <a:xfrm>
            <a:off x="8183563" y="642938"/>
            <a:ext cx="576262"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5"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 name="Rectangle 3"/>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 name="Rectangle 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9" name="8 Rectángulo"/>
          <p:cNvSpPr/>
          <p:nvPr/>
        </p:nvSpPr>
        <p:spPr>
          <a:xfrm>
            <a:off x="687388" y="6715125"/>
            <a:ext cx="8099425" cy="714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0" name="9 Rectángulo"/>
          <p:cNvSpPr>
            <a:spLocks noChangeArrowheads="1"/>
          </p:cNvSpPr>
          <p:nvPr/>
        </p:nvSpPr>
        <p:spPr bwMode="auto">
          <a:xfrm>
            <a:off x="1571625" y="6407150"/>
            <a:ext cx="7072313" cy="307975"/>
          </a:xfrm>
          <a:prstGeom prst="rect">
            <a:avLst/>
          </a:prstGeom>
          <a:noFill/>
          <a:ln w="9525">
            <a:noFill/>
            <a:miter lim="800000"/>
            <a:headEnd/>
            <a:tailEnd/>
          </a:ln>
        </p:spPr>
        <p:txBody>
          <a:bodyPr>
            <a:spAutoFit/>
          </a:bodyPr>
          <a:lstStyle/>
          <a:p>
            <a:pPr algn="r"/>
            <a:r>
              <a:rPr lang="es-ES" sz="1400" i="1" dirty="0" smtClean="0">
                <a:solidFill>
                  <a:srgbClr val="FFFF66"/>
                </a:solidFill>
              </a:rPr>
              <a:t>2.- </a:t>
            </a:r>
            <a:r>
              <a:rPr lang="es-ES" sz="1400" i="1" dirty="0">
                <a:solidFill>
                  <a:srgbClr val="FFFF66"/>
                </a:solidFill>
              </a:rPr>
              <a:t>Modelos basados en </a:t>
            </a:r>
            <a:r>
              <a:rPr lang="es-ES" sz="1400" i="1" dirty="0" smtClean="0">
                <a:solidFill>
                  <a:srgbClr val="FFFF66"/>
                </a:solidFill>
              </a:rPr>
              <a:t> sistemas de ecuaciones </a:t>
            </a:r>
            <a:r>
              <a:rPr lang="es-ES" sz="1400" i="1" dirty="0">
                <a:solidFill>
                  <a:srgbClr val="FFFF66"/>
                </a:solidFill>
              </a:rPr>
              <a:t>en diferencias</a:t>
            </a:r>
          </a:p>
        </p:txBody>
      </p:sp>
      <p:sp>
        <p:nvSpPr>
          <p:cNvPr id="11" name="10 CuadroTexto"/>
          <p:cNvSpPr txBox="1"/>
          <p:nvPr/>
        </p:nvSpPr>
        <p:spPr>
          <a:xfrm>
            <a:off x="618651" y="6411123"/>
            <a:ext cx="2928958" cy="338554"/>
          </a:xfrm>
          <a:prstGeom prst="rect">
            <a:avLst/>
          </a:prstGeom>
          <a:noFill/>
        </p:spPr>
        <p:txBody>
          <a:bodyPr wrap="square" rtlCol="0">
            <a:spAutoFit/>
          </a:bodyPr>
          <a:lstStyle/>
          <a:p>
            <a:r>
              <a:rPr lang="es-ES" sz="1600" i="1" dirty="0" smtClean="0">
                <a:solidFill>
                  <a:srgbClr val="FFFF00"/>
                </a:solidFill>
              </a:rPr>
              <a:t>Cadenas de </a:t>
            </a:r>
            <a:r>
              <a:rPr lang="es-ES" sz="1600" i="1" dirty="0" err="1" smtClean="0">
                <a:solidFill>
                  <a:srgbClr val="FFFF00"/>
                </a:solidFill>
              </a:rPr>
              <a:t>Markov</a:t>
            </a:r>
            <a:r>
              <a:rPr lang="es-ES" sz="1600" i="1" dirty="0" smtClean="0">
                <a:solidFill>
                  <a:srgbClr val="FFFF00"/>
                </a:solidFill>
              </a:rPr>
              <a:t>.</a:t>
            </a:r>
            <a:endParaRPr lang="es-ES" sz="1600" i="1" dirty="0">
              <a:solidFill>
                <a:srgbClr val="FFFF00"/>
              </a:solidFill>
            </a:endParaRPr>
          </a:p>
        </p:txBody>
      </p:sp>
      <p:pic>
        <p:nvPicPr>
          <p:cNvPr id="4098" name="Picture 2"/>
          <p:cNvPicPr>
            <a:picLocks noChangeAspect="1" noChangeArrowheads="1"/>
          </p:cNvPicPr>
          <p:nvPr/>
        </p:nvPicPr>
        <p:blipFill>
          <a:blip r:embed="rId2" cstate="print"/>
          <a:srcRect l="13285" t="25155" r="15841" b="7751"/>
          <a:stretch>
            <a:fillRect/>
          </a:stretch>
        </p:blipFill>
        <p:spPr bwMode="auto">
          <a:xfrm>
            <a:off x="827584" y="1395975"/>
            <a:ext cx="7452320" cy="44092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CuadroTexto"/>
          <p:cNvSpPr txBox="1">
            <a:spLocks noChangeArrowheads="1"/>
          </p:cNvSpPr>
          <p:nvPr/>
        </p:nvSpPr>
        <p:spPr bwMode="auto">
          <a:xfrm>
            <a:off x="3214678" y="428625"/>
            <a:ext cx="4786322" cy="523220"/>
          </a:xfrm>
          <a:prstGeom prst="rect">
            <a:avLst/>
          </a:prstGeom>
          <a:noFill/>
          <a:ln w="9525">
            <a:noFill/>
            <a:miter lim="800000"/>
            <a:headEnd/>
            <a:tailEnd/>
          </a:ln>
        </p:spPr>
        <p:txBody>
          <a:bodyPr wrap="square">
            <a:spAutoFit/>
          </a:bodyPr>
          <a:lstStyle/>
          <a:p>
            <a:pPr algn="r"/>
            <a:r>
              <a:rPr lang="es-ES" sz="2800" b="1" dirty="0" smtClean="0">
                <a:solidFill>
                  <a:schemeClr val="bg1"/>
                </a:solidFill>
                <a:latin typeface="Bradley Hand ITC" pitchFamily="66" charset="0"/>
              </a:rPr>
              <a:t>2.1</a:t>
            </a:r>
            <a:r>
              <a:rPr lang="es-ES" sz="2800" b="1" dirty="0">
                <a:solidFill>
                  <a:schemeClr val="bg1"/>
                </a:solidFill>
                <a:latin typeface="Bradley Hand ITC" pitchFamily="66" charset="0"/>
              </a:rPr>
              <a:t>.- </a:t>
            </a:r>
            <a:r>
              <a:rPr lang="es-ES" sz="2800" b="1" dirty="0" smtClean="0">
                <a:solidFill>
                  <a:schemeClr val="bg1"/>
                </a:solidFill>
                <a:latin typeface="Bradley Hand ITC" pitchFamily="66" charset="0"/>
              </a:rPr>
              <a:t>Modelos matriciales</a:t>
            </a:r>
            <a:endParaRPr lang="es-ES" sz="2800" b="1" dirty="0">
              <a:solidFill>
                <a:schemeClr val="bg1"/>
              </a:solidFill>
              <a:latin typeface="Bradley Hand ITC" pitchFamily="66" charset="0"/>
            </a:endParaRPr>
          </a:p>
        </p:txBody>
      </p:sp>
      <p:sp>
        <p:nvSpPr>
          <p:cNvPr id="3" name="2 Rectángulo"/>
          <p:cNvSpPr/>
          <p:nvPr/>
        </p:nvSpPr>
        <p:spPr>
          <a:xfrm>
            <a:off x="642937" y="642938"/>
            <a:ext cx="3204000"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4" name="3 Rectángulo"/>
          <p:cNvSpPr/>
          <p:nvPr/>
        </p:nvSpPr>
        <p:spPr>
          <a:xfrm>
            <a:off x="8183563" y="642938"/>
            <a:ext cx="576262"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5"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 name="Rectangle 3"/>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 name="Rectangle 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9" name="8 Rectángulo"/>
          <p:cNvSpPr/>
          <p:nvPr/>
        </p:nvSpPr>
        <p:spPr>
          <a:xfrm>
            <a:off x="687388" y="6715125"/>
            <a:ext cx="8099425" cy="714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0" name="9 Rectángulo"/>
          <p:cNvSpPr>
            <a:spLocks noChangeArrowheads="1"/>
          </p:cNvSpPr>
          <p:nvPr/>
        </p:nvSpPr>
        <p:spPr bwMode="auto">
          <a:xfrm>
            <a:off x="1571625" y="6407150"/>
            <a:ext cx="7072313" cy="307975"/>
          </a:xfrm>
          <a:prstGeom prst="rect">
            <a:avLst/>
          </a:prstGeom>
          <a:noFill/>
          <a:ln w="9525">
            <a:noFill/>
            <a:miter lim="800000"/>
            <a:headEnd/>
            <a:tailEnd/>
          </a:ln>
        </p:spPr>
        <p:txBody>
          <a:bodyPr>
            <a:spAutoFit/>
          </a:bodyPr>
          <a:lstStyle/>
          <a:p>
            <a:pPr algn="r"/>
            <a:r>
              <a:rPr lang="es-ES" sz="1400" i="1" dirty="0" smtClean="0">
                <a:solidFill>
                  <a:srgbClr val="FFFF66"/>
                </a:solidFill>
              </a:rPr>
              <a:t>2.- </a:t>
            </a:r>
            <a:r>
              <a:rPr lang="es-ES" sz="1400" i="1" dirty="0">
                <a:solidFill>
                  <a:srgbClr val="FFFF66"/>
                </a:solidFill>
              </a:rPr>
              <a:t>Modelos basados en </a:t>
            </a:r>
            <a:r>
              <a:rPr lang="es-ES" sz="1400" i="1" dirty="0" smtClean="0">
                <a:solidFill>
                  <a:srgbClr val="FFFF66"/>
                </a:solidFill>
              </a:rPr>
              <a:t> sistemas de ecuaciones </a:t>
            </a:r>
            <a:r>
              <a:rPr lang="es-ES" sz="1400" i="1" dirty="0">
                <a:solidFill>
                  <a:srgbClr val="FFFF66"/>
                </a:solidFill>
              </a:rPr>
              <a:t>en diferencias</a:t>
            </a:r>
          </a:p>
        </p:txBody>
      </p:sp>
      <p:sp>
        <p:nvSpPr>
          <p:cNvPr id="11" name="10 CuadroTexto"/>
          <p:cNvSpPr txBox="1"/>
          <p:nvPr/>
        </p:nvSpPr>
        <p:spPr>
          <a:xfrm>
            <a:off x="618651" y="6411123"/>
            <a:ext cx="2928958" cy="338554"/>
          </a:xfrm>
          <a:prstGeom prst="rect">
            <a:avLst/>
          </a:prstGeom>
          <a:noFill/>
        </p:spPr>
        <p:txBody>
          <a:bodyPr wrap="square" rtlCol="0">
            <a:spAutoFit/>
          </a:bodyPr>
          <a:lstStyle/>
          <a:p>
            <a:r>
              <a:rPr lang="es-ES" sz="1600" i="1" dirty="0" smtClean="0">
                <a:solidFill>
                  <a:srgbClr val="FFFF00"/>
                </a:solidFill>
              </a:rPr>
              <a:t>Cadenas de </a:t>
            </a:r>
            <a:r>
              <a:rPr lang="es-ES" sz="1600" i="1" dirty="0" err="1" smtClean="0">
                <a:solidFill>
                  <a:srgbClr val="FFFF00"/>
                </a:solidFill>
              </a:rPr>
              <a:t>Markov</a:t>
            </a:r>
            <a:r>
              <a:rPr lang="es-ES" sz="1600" i="1" dirty="0" smtClean="0">
                <a:solidFill>
                  <a:srgbClr val="FFFF00"/>
                </a:solidFill>
              </a:rPr>
              <a:t>.</a:t>
            </a:r>
            <a:endParaRPr lang="es-ES" sz="1600" i="1" dirty="0">
              <a:solidFill>
                <a:srgbClr val="FFFF00"/>
              </a:solidFill>
            </a:endParaRPr>
          </a:p>
        </p:txBody>
      </p:sp>
      <p:pic>
        <p:nvPicPr>
          <p:cNvPr id="5122" name="Picture 2"/>
          <p:cNvPicPr>
            <a:picLocks noChangeAspect="1" noChangeArrowheads="1"/>
          </p:cNvPicPr>
          <p:nvPr/>
        </p:nvPicPr>
        <p:blipFill>
          <a:blip r:embed="rId2" cstate="print"/>
          <a:srcRect l="19191" t="48780" r="16432" b="33265"/>
          <a:stretch>
            <a:fillRect/>
          </a:stretch>
        </p:blipFill>
        <p:spPr bwMode="auto">
          <a:xfrm>
            <a:off x="683568" y="1268760"/>
            <a:ext cx="7848872" cy="1368152"/>
          </a:xfrm>
          <a:prstGeom prst="rect">
            <a:avLst/>
          </a:prstGeom>
          <a:noFill/>
          <a:ln w="9525">
            <a:noFill/>
            <a:miter lim="800000"/>
            <a:headEnd/>
            <a:tailEnd/>
          </a:ln>
        </p:spPr>
      </p:pic>
      <p:sp>
        <p:nvSpPr>
          <p:cNvPr id="14" name="13 CuadroTexto"/>
          <p:cNvSpPr txBox="1"/>
          <p:nvPr/>
        </p:nvSpPr>
        <p:spPr>
          <a:xfrm>
            <a:off x="755576" y="2924944"/>
            <a:ext cx="7776864" cy="1015663"/>
          </a:xfrm>
          <a:prstGeom prst="rect">
            <a:avLst/>
          </a:prstGeom>
          <a:noFill/>
        </p:spPr>
        <p:txBody>
          <a:bodyPr wrap="square" rtlCol="0">
            <a:spAutoFit/>
          </a:bodyPr>
          <a:lstStyle/>
          <a:p>
            <a:pPr algn="just">
              <a:buFont typeface="Arial" pitchFamily="34" charset="0"/>
              <a:buChar char="•"/>
            </a:pPr>
            <a:r>
              <a:rPr lang="es-ES" sz="2000" dirty="0" smtClean="0">
                <a:solidFill>
                  <a:schemeClr val="bg1"/>
                </a:solidFill>
              </a:rPr>
              <a:t> Estamos ante una cadena de </a:t>
            </a:r>
            <a:r>
              <a:rPr lang="es-ES" sz="2000" dirty="0" err="1" smtClean="0">
                <a:solidFill>
                  <a:schemeClr val="bg1"/>
                </a:solidFill>
              </a:rPr>
              <a:t>Markov</a:t>
            </a:r>
            <a:r>
              <a:rPr lang="es-ES" sz="2000" dirty="0" smtClean="0">
                <a:solidFill>
                  <a:schemeClr val="bg1"/>
                </a:solidFill>
              </a:rPr>
              <a:t> donde el estado E</a:t>
            </a:r>
            <a:r>
              <a:rPr lang="es-ES" sz="2000" baseline="-25000" dirty="0" smtClean="0">
                <a:solidFill>
                  <a:schemeClr val="bg1"/>
                </a:solidFill>
              </a:rPr>
              <a:t>1</a:t>
            </a:r>
            <a:r>
              <a:rPr lang="es-ES" sz="2000" dirty="0" smtClean="0">
                <a:solidFill>
                  <a:schemeClr val="bg1"/>
                </a:solidFill>
              </a:rPr>
              <a:t> representa a los científicos, E</a:t>
            </a:r>
            <a:r>
              <a:rPr lang="es-ES" sz="2000" baseline="-25000" dirty="0" smtClean="0">
                <a:solidFill>
                  <a:schemeClr val="bg1"/>
                </a:solidFill>
              </a:rPr>
              <a:t>2</a:t>
            </a:r>
            <a:r>
              <a:rPr lang="es-ES" sz="2000" dirty="0" smtClean="0">
                <a:solidFill>
                  <a:schemeClr val="bg1"/>
                </a:solidFill>
              </a:rPr>
              <a:t> al personal auxiliar, E</a:t>
            </a:r>
            <a:r>
              <a:rPr lang="es-ES" sz="2000" baseline="-25000" dirty="0" smtClean="0">
                <a:solidFill>
                  <a:schemeClr val="bg1"/>
                </a:solidFill>
              </a:rPr>
              <a:t>3</a:t>
            </a:r>
            <a:r>
              <a:rPr lang="es-ES" sz="2000" dirty="0" smtClean="0">
                <a:solidFill>
                  <a:schemeClr val="bg1"/>
                </a:solidFill>
              </a:rPr>
              <a:t> al personal colaborador y la matriz de transición es A.  Es fácil ver que esta cadena es regular.</a:t>
            </a:r>
            <a:endParaRPr lang="es-ES" sz="2000" dirty="0">
              <a:solidFill>
                <a:schemeClr val="bg1"/>
              </a:solidFill>
            </a:endParaRPr>
          </a:p>
        </p:txBody>
      </p:sp>
      <p:pic>
        <p:nvPicPr>
          <p:cNvPr id="5123" name="Picture 3"/>
          <p:cNvPicPr>
            <a:picLocks noChangeAspect="1" noChangeArrowheads="1"/>
          </p:cNvPicPr>
          <p:nvPr/>
        </p:nvPicPr>
        <p:blipFill>
          <a:blip r:embed="rId3" cstate="print"/>
          <a:srcRect l="18107" t="15035" r="32872" b="77405"/>
          <a:stretch>
            <a:fillRect/>
          </a:stretch>
        </p:blipFill>
        <p:spPr bwMode="auto">
          <a:xfrm>
            <a:off x="1224376" y="4212702"/>
            <a:ext cx="6732000" cy="648868"/>
          </a:xfrm>
          <a:prstGeom prst="rect">
            <a:avLst/>
          </a:prstGeom>
          <a:noFill/>
          <a:ln w="9525">
            <a:noFill/>
            <a:miter lim="800000"/>
            <a:headEnd/>
            <a:tailEnd/>
          </a:ln>
        </p:spPr>
      </p:pic>
      <p:pic>
        <p:nvPicPr>
          <p:cNvPr id="16" name="Picture 3"/>
          <p:cNvPicPr>
            <a:picLocks noChangeAspect="1" noChangeArrowheads="1"/>
          </p:cNvPicPr>
          <p:nvPr/>
        </p:nvPicPr>
        <p:blipFill>
          <a:blip r:embed="rId3" cstate="print"/>
          <a:srcRect l="18107" t="71624" r="32872" b="13146"/>
          <a:stretch>
            <a:fillRect/>
          </a:stretch>
        </p:blipFill>
        <p:spPr bwMode="auto">
          <a:xfrm>
            <a:off x="1232760" y="4788768"/>
            <a:ext cx="6718350" cy="13045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dissolve">
                                      <p:cBhvr>
                                        <p:cTn id="12" dur="500"/>
                                        <p:tgtEl>
                                          <p:spTgt spid="5123"/>
                                        </p:tgtEl>
                                      </p:cBhvr>
                                    </p:animEffect>
                                  </p:childTnLst>
                                </p:cTn>
                              </p:par>
                              <p:par>
                                <p:cTn id="13" presetID="9"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CuadroTexto"/>
          <p:cNvSpPr txBox="1">
            <a:spLocks noChangeArrowheads="1"/>
          </p:cNvSpPr>
          <p:nvPr/>
        </p:nvSpPr>
        <p:spPr bwMode="auto">
          <a:xfrm>
            <a:off x="3214678" y="428625"/>
            <a:ext cx="4786322" cy="523220"/>
          </a:xfrm>
          <a:prstGeom prst="rect">
            <a:avLst/>
          </a:prstGeom>
          <a:noFill/>
          <a:ln w="9525">
            <a:noFill/>
            <a:miter lim="800000"/>
            <a:headEnd/>
            <a:tailEnd/>
          </a:ln>
        </p:spPr>
        <p:txBody>
          <a:bodyPr wrap="square">
            <a:spAutoFit/>
          </a:bodyPr>
          <a:lstStyle/>
          <a:p>
            <a:pPr algn="r"/>
            <a:r>
              <a:rPr lang="es-ES" sz="2800" b="1" dirty="0" smtClean="0">
                <a:solidFill>
                  <a:schemeClr val="bg1"/>
                </a:solidFill>
                <a:latin typeface="Bradley Hand ITC" pitchFamily="66" charset="0"/>
              </a:rPr>
              <a:t>2.1</a:t>
            </a:r>
            <a:r>
              <a:rPr lang="es-ES" sz="2800" b="1" dirty="0">
                <a:solidFill>
                  <a:schemeClr val="bg1"/>
                </a:solidFill>
                <a:latin typeface="Bradley Hand ITC" pitchFamily="66" charset="0"/>
              </a:rPr>
              <a:t>.- </a:t>
            </a:r>
            <a:r>
              <a:rPr lang="es-ES" sz="2800" b="1" dirty="0" smtClean="0">
                <a:solidFill>
                  <a:schemeClr val="bg1"/>
                </a:solidFill>
                <a:latin typeface="Bradley Hand ITC" pitchFamily="66" charset="0"/>
              </a:rPr>
              <a:t>Modelos matriciales</a:t>
            </a:r>
            <a:endParaRPr lang="es-ES" sz="2800" b="1" dirty="0">
              <a:solidFill>
                <a:schemeClr val="bg1"/>
              </a:solidFill>
              <a:latin typeface="Bradley Hand ITC" pitchFamily="66" charset="0"/>
            </a:endParaRPr>
          </a:p>
        </p:txBody>
      </p:sp>
      <p:sp>
        <p:nvSpPr>
          <p:cNvPr id="3" name="2 Rectángulo"/>
          <p:cNvSpPr/>
          <p:nvPr/>
        </p:nvSpPr>
        <p:spPr>
          <a:xfrm>
            <a:off x="642937" y="642938"/>
            <a:ext cx="3204000"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4" name="3 Rectángulo"/>
          <p:cNvSpPr/>
          <p:nvPr/>
        </p:nvSpPr>
        <p:spPr>
          <a:xfrm>
            <a:off x="8183563" y="642938"/>
            <a:ext cx="576262"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5"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 name="Rectangle 3"/>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 name="Rectangle 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9" name="8 Rectángulo"/>
          <p:cNvSpPr/>
          <p:nvPr/>
        </p:nvSpPr>
        <p:spPr>
          <a:xfrm>
            <a:off x="687388" y="6715125"/>
            <a:ext cx="8099425" cy="714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0" name="9 Rectángulo"/>
          <p:cNvSpPr>
            <a:spLocks noChangeArrowheads="1"/>
          </p:cNvSpPr>
          <p:nvPr/>
        </p:nvSpPr>
        <p:spPr bwMode="auto">
          <a:xfrm>
            <a:off x="1571625" y="6407150"/>
            <a:ext cx="7072313" cy="307975"/>
          </a:xfrm>
          <a:prstGeom prst="rect">
            <a:avLst/>
          </a:prstGeom>
          <a:noFill/>
          <a:ln w="9525">
            <a:noFill/>
            <a:miter lim="800000"/>
            <a:headEnd/>
            <a:tailEnd/>
          </a:ln>
        </p:spPr>
        <p:txBody>
          <a:bodyPr>
            <a:spAutoFit/>
          </a:bodyPr>
          <a:lstStyle/>
          <a:p>
            <a:pPr algn="r"/>
            <a:r>
              <a:rPr lang="es-ES" sz="1400" i="1" dirty="0" smtClean="0">
                <a:solidFill>
                  <a:srgbClr val="FFFF66"/>
                </a:solidFill>
              </a:rPr>
              <a:t>2.- </a:t>
            </a:r>
            <a:r>
              <a:rPr lang="es-ES" sz="1400" i="1" dirty="0">
                <a:solidFill>
                  <a:srgbClr val="FFFF66"/>
                </a:solidFill>
              </a:rPr>
              <a:t>Modelos basados en </a:t>
            </a:r>
            <a:r>
              <a:rPr lang="es-ES" sz="1400" i="1" dirty="0" smtClean="0">
                <a:solidFill>
                  <a:srgbClr val="FFFF66"/>
                </a:solidFill>
              </a:rPr>
              <a:t> sistemas de ecuaciones </a:t>
            </a:r>
            <a:r>
              <a:rPr lang="es-ES" sz="1400" i="1" dirty="0">
                <a:solidFill>
                  <a:srgbClr val="FFFF66"/>
                </a:solidFill>
              </a:rPr>
              <a:t>en diferencias</a:t>
            </a:r>
          </a:p>
        </p:txBody>
      </p:sp>
      <p:sp>
        <p:nvSpPr>
          <p:cNvPr id="11" name="10 CuadroTexto"/>
          <p:cNvSpPr txBox="1"/>
          <p:nvPr/>
        </p:nvSpPr>
        <p:spPr>
          <a:xfrm>
            <a:off x="618651" y="6411123"/>
            <a:ext cx="2928958" cy="338554"/>
          </a:xfrm>
          <a:prstGeom prst="rect">
            <a:avLst/>
          </a:prstGeom>
          <a:noFill/>
        </p:spPr>
        <p:txBody>
          <a:bodyPr wrap="square" rtlCol="0">
            <a:spAutoFit/>
          </a:bodyPr>
          <a:lstStyle/>
          <a:p>
            <a:r>
              <a:rPr lang="es-ES" sz="1600" i="1" dirty="0" smtClean="0">
                <a:solidFill>
                  <a:srgbClr val="FFFF00"/>
                </a:solidFill>
              </a:rPr>
              <a:t>Cadenas de </a:t>
            </a:r>
            <a:r>
              <a:rPr lang="es-ES" sz="1600" i="1" dirty="0" err="1" smtClean="0">
                <a:solidFill>
                  <a:srgbClr val="FFFF00"/>
                </a:solidFill>
              </a:rPr>
              <a:t>Markov</a:t>
            </a:r>
            <a:r>
              <a:rPr lang="es-ES" sz="1600" i="1" dirty="0" smtClean="0">
                <a:solidFill>
                  <a:srgbClr val="FFFF00"/>
                </a:solidFill>
              </a:rPr>
              <a:t>.</a:t>
            </a:r>
            <a:endParaRPr lang="es-ES" sz="1600" i="1" dirty="0">
              <a:solidFill>
                <a:srgbClr val="FFFF00"/>
              </a:solidFill>
            </a:endParaRPr>
          </a:p>
        </p:txBody>
      </p:sp>
      <p:pic>
        <p:nvPicPr>
          <p:cNvPr id="6146" name="Picture 2"/>
          <p:cNvPicPr>
            <a:picLocks noChangeAspect="1" noChangeArrowheads="1"/>
          </p:cNvPicPr>
          <p:nvPr/>
        </p:nvPicPr>
        <p:blipFill>
          <a:blip r:embed="rId2" cstate="print"/>
          <a:srcRect l="18600" t="16650" r="16432" b="74396"/>
          <a:stretch>
            <a:fillRect/>
          </a:stretch>
        </p:blipFill>
        <p:spPr bwMode="auto">
          <a:xfrm>
            <a:off x="1043608" y="1086776"/>
            <a:ext cx="7128792" cy="614032"/>
          </a:xfrm>
          <a:prstGeom prst="rect">
            <a:avLst/>
          </a:prstGeom>
          <a:noFill/>
          <a:ln w="9525">
            <a:noFill/>
            <a:miter lim="800000"/>
            <a:headEnd/>
            <a:tailEnd/>
          </a:ln>
        </p:spPr>
      </p:pic>
      <p:pic>
        <p:nvPicPr>
          <p:cNvPr id="17" name="Picture 2"/>
          <p:cNvPicPr>
            <a:picLocks noChangeAspect="1" noChangeArrowheads="1"/>
          </p:cNvPicPr>
          <p:nvPr/>
        </p:nvPicPr>
        <p:blipFill>
          <a:blip r:embed="rId2" cstate="print"/>
          <a:srcRect l="18600" t="67344" r="16432" b="6806"/>
          <a:stretch>
            <a:fillRect/>
          </a:stretch>
        </p:blipFill>
        <p:spPr bwMode="auto">
          <a:xfrm>
            <a:off x="1043608" y="4653136"/>
            <a:ext cx="7128792" cy="1772816"/>
          </a:xfrm>
          <a:prstGeom prst="rect">
            <a:avLst/>
          </a:prstGeom>
          <a:noFill/>
          <a:ln w="9525">
            <a:noFill/>
            <a:miter lim="800000"/>
            <a:headEnd/>
            <a:tailEnd/>
          </a:ln>
        </p:spPr>
      </p:pic>
      <p:pic>
        <p:nvPicPr>
          <p:cNvPr id="18" name="Picture 2"/>
          <p:cNvPicPr>
            <a:picLocks noChangeAspect="1" noChangeArrowheads="1"/>
          </p:cNvPicPr>
          <p:nvPr/>
        </p:nvPicPr>
        <p:blipFill>
          <a:blip r:embed="rId2" cstate="print"/>
          <a:srcRect l="18600" t="25481" r="16432" b="31347"/>
          <a:stretch>
            <a:fillRect/>
          </a:stretch>
        </p:blipFill>
        <p:spPr bwMode="auto">
          <a:xfrm>
            <a:off x="1043608" y="1700808"/>
            <a:ext cx="7128792" cy="29607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CuadroTexto"/>
          <p:cNvSpPr txBox="1">
            <a:spLocks noChangeArrowheads="1"/>
          </p:cNvSpPr>
          <p:nvPr/>
        </p:nvSpPr>
        <p:spPr bwMode="auto">
          <a:xfrm>
            <a:off x="3214678" y="428625"/>
            <a:ext cx="4786322" cy="523220"/>
          </a:xfrm>
          <a:prstGeom prst="rect">
            <a:avLst/>
          </a:prstGeom>
          <a:noFill/>
          <a:ln w="9525">
            <a:noFill/>
            <a:miter lim="800000"/>
            <a:headEnd/>
            <a:tailEnd/>
          </a:ln>
        </p:spPr>
        <p:txBody>
          <a:bodyPr wrap="square">
            <a:spAutoFit/>
          </a:bodyPr>
          <a:lstStyle/>
          <a:p>
            <a:pPr algn="r"/>
            <a:r>
              <a:rPr lang="es-ES" sz="2800" b="1" dirty="0" smtClean="0">
                <a:solidFill>
                  <a:schemeClr val="bg1"/>
                </a:solidFill>
                <a:latin typeface="Bradley Hand ITC" pitchFamily="66" charset="0"/>
              </a:rPr>
              <a:t>2.1</a:t>
            </a:r>
            <a:r>
              <a:rPr lang="es-ES" sz="2800" b="1" dirty="0">
                <a:solidFill>
                  <a:schemeClr val="bg1"/>
                </a:solidFill>
                <a:latin typeface="Bradley Hand ITC" pitchFamily="66" charset="0"/>
              </a:rPr>
              <a:t>.- </a:t>
            </a:r>
            <a:r>
              <a:rPr lang="es-ES" sz="2800" b="1" dirty="0" smtClean="0">
                <a:solidFill>
                  <a:schemeClr val="bg1"/>
                </a:solidFill>
                <a:latin typeface="Bradley Hand ITC" pitchFamily="66" charset="0"/>
              </a:rPr>
              <a:t>Modelos matriciales</a:t>
            </a:r>
            <a:endParaRPr lang="es-ES" sz="2800" b="1" dirty="0">
              <a:solidFill>
                <a:schemeClr val="bg1"/>
              </a:solidFill>
              <a:latin typeface="Bradley Hand ITC" pitchFamily="66" charset="0"/>
            </a:endParaRPr>
          </a:p>
        </p:txBody>
      </p:sp>
      <p:sp>
        <p:nvSpPr>
          <p:cNvPr id="3" name="2 Rectángulo"/>
          <p:cNvSpPr/>
          <p:nvPr/>
        </p:nvSpPr>
        <p:spPr>
          <a:xfrm>
            <a:off x="642937" y="642938"/>
            <a:ext cx="3204000"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4" name="3 Rectángulo"/>
          <p:cNvSpPr/>
          <p:nvPr/>
        </p:nvSpPr>
        <p:spPr>
          <a:xfrm>
            <a:off x="8183563" y="642938"/>
            <a:ext cx="576262"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5"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 name="Rectangle 3"/>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 name="Rectangle 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9" name="8 Rectángulo"/>
          <p:cNvSpPr/>
          <p:nvPr/>
        </p:nvSpPr>
        <p:spPr>
          <a:xfrm>
            <a:off x="687388" y="6715125"/>
            <a:ext cx="8099425" cy="714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0" name="9 Rectángulo"/>
          <p:cNvSpPr>
            <a:spLocks noChangeArrowheads="1"/>
          </p:cNvSpPr>
          <p:nvPr/>
        </p:nvSpPr>
        <p:spPr bwMode="auto">
          <a:xfrm>
            <a:off x="1571625" y="6407150"/>
            <a:ext cx="7072313" cy="307975"/>
          </a:xfrm>
          <a:prstGeom prst="rect">
            <a:avLst/>
          </a:prstGeom>
          <a:noFill/>
          <a:ln w="9525">
            <a:noFill/>
            <a:miter lim="800000"/>
            <a:headEnd/>
            <a:tailEnd/>
          </a:ln>
        </p:spPr>
        <p:txBody>
          <a:bodyPr>
            <a:spAutoFit/>
          </a:bodyPr>
          <a:lstStyle/>
          <a:p>
            <a:pPr algn="r"/>
            <a:r>
              <a:rPr lang="es-ES" sz="1400" i="1" dirty="0" smtClean="0">
                <a:solidFill>
                  <a:srgbClr val="FFFF66"/>
                </a:solidFill>
              </a:rPr>
              <a:t>2.- </a:t>
            </a:r>
            <a:r>
              <a:rPr lang="es-ES" sz="1400" i="1" dirty="0">
                <a:solidFill>
                  <a:srgbClr val="FFFF66"/>
                </a:solidFill>
              </a:rPr>
              <a:t>Modelos basados en </a:t>
            </a:r>
            <a:r>
              <a:rPr lang="es-ES" sz="1400" i="1" dirty="0" smtClean="0">
                <a:solidFill>
                  <a:srgbClr val="FFFF66"/>
                </a:solidFill>
              </a:rPr>
              <a:t> sistemas de ecuaciones </a:t>
            </a:r>
            <a:r>
              <a:rPr lang="es-ES" sz="1400" i="1" dirty="0">
                <a:solidFill>
                  <a:srgbClr val="FFFF66"/>
                </a:solidFill>
              </a:rPr>
              <a:t>en diferencias</a:t>
            </a:r>
          </a:p>
        </p:txBody>
      </p:sp>
      <p:sp>
        <p:nvSpPr>
          <p:cNvPr id="11" name="10 CuadroTexto"/>
          <p:cNvSpPr txBox="1"/>
          <p:nvPr/>
        </p:nvSpPr>
        <p:spPr>
          <a:xfrm>
            <a:off x="618651" y="6411123"/>
            <a:ext cx="2928958" cy="338554"/>
          </a:xfrm>
          <a:prstGeom prst="rect">
            <a:avLst/>
          </a:prstGeom>
          <a:noFill/>
        </p:spPr>
        <p:txBody>
          <a:bodyPr wrap="square" rtlCol="0">
            <a:spAutoFit/>
          </a:bodyPr>
          <a:lstStyle/>
          <a:p>
            <a:r>
              <a:rPr lang="es-ES" sz="1600" i="1" dirty="0" smtClean="0">
                <a:solidFill>
                  <a:srgbClr val="FFFF00"/>
                </a:solidFill>
              </a:rPr>
              <a:t>Modelo de Leslie.</a:t>
            </a:r>
            <a:endParaRPr lang="es-ES" sz="1600" i="1" dirty="0">
              <a:solidFill>
                <a:srgbClr val="FFFF00"/>
              </a:solidFill>
            </a:endParaRPr>
          </a:p>
        </p:txBody>
      </p:sp>
      <p:pic>
        <p:nvPicPr>
          <p:cNvPr id="7170" name="Picture 2"/>
          <p:cNvPicPr>
            <a:picLocks noChangeAspect="1" noChangeArrowheads="1"/>
          </p:cNvPicPr>
          <p:nvPr/>
        </p:nvPicPr>
        <p:blipFill>
          <a:blip r:embed="rId2" cstate="print"/>
          <a:srcRect l="12694" t="19485" r="15841" b="64485"/>
          <a:stretch>
            <a:fillRect/>
          </a:stretch>
        </p:blipFill>
        <p:spPr bwMode="auto">
          <a:xfrm>
            <a:off x="841232" y="1268760"/>
            <a:ext cx="7704856" cy="1080120"/>
          </a:xfrm>
          <a:prstGeom prst="rect">
            <a:avLst/>
          </a:prstGeom>
          <a:noFill/>
          <a:ln w="9525">
            <a:noFill/>
            <a:miter lim="800000"/>
            <a:headEnd/>
            <a:tailEnd/>
          </a:ln>
        </p:spPr>
      </p:pic>
      <p:pic>
        <p:nvPicPr>
          <p:cNvPr id="16" name="Picture 2"/>
          <p:cNvPicPr>
            <a:picLocks noChangeAspect="1" noChangeArrowheads="1"/>
          </p:cNvPicPr>
          <p:nvPr/>
        </p:nvPicPr>
        <p:blipFill>
          <a:blip r:embed="rId2" cstate="print"/>
          <a:srcRect l="12694" t="34321" r="15841" b="13421"/>
          <a:stretch>
            <a:fillRect/>
          </a:stretch>
        </p:blipFill>
        <p:spPr bwMode="auto">
          <a:xfrm>
            <a:off x="835968" y="2276872"/>
            <a:ext cx="7704856" cy="352130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CuadroTexto"/>
          <p:cNvSpPr txBox="1">
            <a:spLocks noChangeArrowheads="1"/>
          </p:cNvSpPr>
          <p:nvPr/>
        </p:nvSpPr>
        <p:spPr bwMode="auto">
          <a:xfrm>
            <a:off x="3214678" y="428625"/>
            <a:ext cx="4786322" cy="523220"/>
          </a:xfrm>
          <a:prstGeom prst="rect">
            <a:avLst/>
          </a:prstGeom>
          <a:noFill/>
          <a:ln w="9525">
            <a:noFill/>
            <a:miter lim="800000"/>
            <a:headEnd/>
            <a:tailEnd/>
          </a:ln>
        </p:spPr>
        <p:txBody>
          <a:bodyPr wrap="square">
            <a:spAutoFit/>
          </a:bodyPr>
          <a:lstStyle/>
          <a:p>
            <a:pPr algn="r"/>
            <a:r>
              <a:rPr lang="es-ES" sz="2800" b="1" dirty="0" smtClean="0">
                <a:solidFill>
                  <a:schemeClr val="bg1"/>
                </a:solidFill>
                <a:latin typeface="Bradley Hand ITC" pitchFamily="66" charset="0"/>
              </a:rPr>
              <a:t>2.1</a:t>
            </a:r>
            <a:r>
              <a:rPr lang="es-ES" sz="2800" b="1" dirty="0">
                <a:solidFill>
                  <a:schemeClr val="bg1"/>
                </a:solidFill>
                <a:latin typeface="Bradley Hand ITC" pitchFamily="66" charset="0"/>
              </a:rPr>
              <a:t>.- </a:t>
            </a:r>
            <a:r>
              <a:rPr lang="es-ES" sz="2800" b="1" dirty="0" smtClean="0">
                <a:solidFill>
                  <a:schemeClr val="bg1"/>
                </a:solidFill>
                <a:latin typeface="Bradley Hand ITC" pitchFamily="66" charset="0"/>
              </a:rPr>
              <a:t>Modelos matriciales</a:t>
            </a:r>
            <a:endParaRPr lang="es-ES" sz="2800" b="1" dirty="0">
              <a:solidFill>
                <a:schemeClr val="bg1"/>
              </a:solidFill>
              <a:latin typeface="Bradley Hand ITC" pitchFamily="66" charset="0"/>
            </a:endParaRPr>
          </a:p>
        </p:txBody>
      </p:sp>
      <p:sp>
        <p:nvSpPr>
          <p:cNvPr id="3" name="2 Rectángulo"/>
          <p:cNvSpPr/>
          <p:nvPr/>
        </p:nvSpPr>
        <p:spPr>
          <a:xfrm>
            <a:off x="642937" y="642938"/>
            <a:ext cx="3204000"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4" name="3 Rectángulo"/>
          <p:cNvSpPr/>
          <p:nvPr/>
        </p:nvSpPr>
        <p:spPr>
          <a:xfrm>
            <a:off x="8183563" y="642938"/>
            <a:ext cx="576262"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5"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 name="Rectangle 3"/>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 name="Rectangle 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9" name="8 Rectángulo"/>
          <p:cNvSpPr/>
          <p:nvPr/>
        </p:nvSpPr>
        <p:spPr>
          <a:xfrm>
            <a:off x="687388" y="6715125"/>
            <a:ext cx="8099425" cy="714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0" name="9 Rectángulo"/>
          <p:cNvSpPr>
            <a:spLocks noChangeArrowheads="1"/>
          </p:cNvSpPr>
          <p:nvPr/>
        </p:nvSpPr>
        <p:spPr bwMode="auto">
          <a:xfrm>
            <a:off x="1571625" y="6407150"/>
            <a:ext cx="7072313" cy="307975"/>
          </a:xfrm>
          <a:prstGeom prst="rect">
            <a:avLst/>
          </a:prstGeom>
          <a:noFill/>
          <a:ln w="9525">
            <a:noFill/>
            <a:miter lim="800000"/>
            <a:headEnd/>
            <a:tailEnd/>
          </a:ln>
        </p:spPr>
        <p:txBody>
          <a:bodyPr>
            <a:spAutoFit/>
          </a:bodyPr>
          <a:lstStyle/>
          <a:p>
            <a:pPr algn="r"/>
            <a:r>
              <a:rPr lang="es-ES" sz="1400" i="1" dirty="0" smtClean="0">
                <a:solidFill>
                  <a:srgbClr val="FFFF66"/>
                </a:solidFill>
              </a:rPr>
              <a:t>2.- </a:t>
            </a:r>
            <a:r>
              <a:rPr lang="es-ES" sz="1400" i="1" dirty="0">
                <a:solidFill>
                  <a:srgbClr val="FFFF66"/>
                </a:solidFill>
              </a:rPr>
              <a:t>Modelos basados en </a:t>
            </a:r>
            <a:r>
              <a:rPr lang="es-ES" sz="1400" i="1" dirty="0" smtClean="0">
                <a:solidFill>
                  <a:srgbClr val="FFFF66"/>
                </a:solidFill>
              </a:rPr>
              <a:t> sistemas de ecuaciones </a:t>
            </a:r>
            <a:r>
              <a:rPr lang="es-ES" sz="1400" i="1" dirty="0">
                <a:solidFill>
                  <a:srgbClr val="FFFF66"/>
                </a:solidFill>
              </a:rPr>
              <a:t>en diferencias</a:t>
            </a:r>
          </a:p>
        </p:txBody>
      </p:sp>
      <p:sp>
        <p:nvSpPr>
          <p:cNvPr id="11" name="10 CuadroTexto"/>
          <p:cNvSpPr txBox="1"/>
          <p:nvPr/>
        </p:nvSpPr>
        <p:spPr>
          <a:xfrm>
            <a:off x="618651" y="6411123"/>
            <a:ext cx="2928958" cy="338554"/>
          </a:xfrm>
          <a:prstGeom prst="rect">
            <a:avLst/>
          </a:prstGeom>
          <a:noFill/>
        </p:spPr>
        <p:txBody>
          <a:bodyPr wrap="square" rtlCol="0">
            <a:spAutoFit/>
          </a:bodyPr>
          <a:lstStyle/>
          <a:p>
            <a:r>
              <a:rPr lang="es-ES" sz="1600" i="1" dirty="0" smtClean="0">
                <a:solidFill>
                  <a:srgbClr val="FFFF00"/>
                </a:solidFill>
              </a:rPr>
              <a:t>Modelo de Leslie.</a:t>
            </a:r>
            <a:endParaRPr lang="es-ES" sz="1600" i="1" dirty="0">
              <a:solidFill>
                <a:srgbClr val="FFFF00"/>
              </a:solidFill>
            </a:endParaRPr>
          </a:p>
        </p:txBody>
      </p:sp>
      <p:pic>
        <p:nvPicPr>
          <p:cNvPr id="8194" name="Picture 2"/>
          <p:cNvPicPr>
            <a:picLocks noChangeAspect="1" noChangeArrowheads="1"/>
          </p:cNvPicPr>
          <p:nvPr/>
        </p:nvPicPr>
        <p:blipFill>
          <a:blip r:embed="rId2" cstate="print"/>
          <a:srcRect l="13285" t="21375" r="15841" b="44912"/>
          <a:stretch>
            <a:fillRect/>
          </a:stretch>
        </p:blipFill>
        <p:spPr bwMode="auto">
          <a:xfrm>
            <a:off x="611560" y="1340768"/>
            <a:ext cx="7992888" cy="2376264"/>
          </a:xfrm>
          <a:prstGeom prst="rect">
            <a:avLst/>
          </a:prstGeom>
          <a:noFill/>
          <a:ln w="9525">
            <a:noFill/>
            <a:miter lim="800000"/>
            <a:headEnd/>
            <a:tailEnd/>
          </a:ln>
        </p:spPr>
      </p:pic>
      <p:pic>
        <p:nvPicPr>
          <p:cNvPr id="16" name="Picture 2"/>
          <p:cNvPicPr>
            <a:picLocks noChangeAspect="1" noChangeArrowheads="1"/>
          </p:cNvPicPr>
          <p:nvPr/>
        </p:nvPicPr>
        <p:blipFill>
          <a:blip r:embed="rId2" cstate="print"/>
          <a:srcRect l="13285" t="74499" r="15841" b="10000"/>
          <a:stretch>
            <a:fillRect/>
          </a:stretch>
        </p:blipFill>
        <p:spPr bwMode="auto">
          <a:xfrm>
            <a:off x="611560" y="4149080"/>
            <a:ext cx="7992888" cy="1092594"/>
          </a:xfrm>
          <a:prstGeom prst="rect">
            <a:avLst/>
          </a:prstGeom>
          <a:noFill/>
          <a:ln w="9525">
            <a:noFill/>
            <a:miter lim="800000"/>
            <a:headEnd/>
            <a:tailEnd/>
          </a:ln>
        </p:spPr>
      </p:pic>
      <p:sp>
        <p:nvSpPr>
          <p:cNvPr id="17" name="16 Rectángulo"/>
          <p:cNvSpPr/>
          <p:nvPr/>
        </p:nvSpPr>
        <p:spPr>
          <a:xfrm>
            <a:off x="7380312" y="3356992"/>
            <a:ext cx="108012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CuadroTexto"/>
          <p:cNvSpPr txBox="1">
            <a:spLocks noChangeArrowheads="1"/>
          </p:cNvSpPr>
          <p:nvPr/>
        </p:nvSpPr>
        <p:spPr bwMode="auto">
          <a:xfrm>
            <a:off x="3214678" y="428625"/>
            <a:ext cx="4786322" cy="523220"/>
          </a:xfrm>
          <a:prstGeom prst="rect">
            <a:avLst/>
          </a:prstGeom>
          <a:noFill/>
          <a:ln w="9525">
            <a:noFill/>
            <a:miter lim="800000"/>
            <a:headEnd/>
            <a:tailEnd/>
          </a:ln>
        </p:spPr>
        <p:txBody>
          <a:bodyPr wrap="square">
            <a:spAutoFit/>
          </a:bodyPr>
          <a:lstStyle/>
          <a:p>
            <a:pPr algn="r"/>
            <a:r>
              <a:rPr lang="es-ES" sz="2800" b="1" dirty="0" smtClean="0">
                <a:solidFill>
                  <a:schemeClr val="bg1"/>
                </a:solidFill>
                <a:latin typeface="Bradley Hand ITC" pitchFamily="66" charset="0"/>
              </a:rPr>
              <a:t>2.1</a:t>
            </a:r>
            <a:r>
              <a:rPr lang="es-ES" sz="2800" b="1" dirty="0">
                <a:solidFill>
                  <a:schemeClr val="bg1"/>
                </a:solidFill>
                <a:latin typeface="Bradley Hand ITC" pitchFamily="66" charset="0"/>
              </a:rPr>
              <a:t>.- </a:t>
            </a:r>
            <a:r>
              <a:rPr lang="es-ES" sz="2800" b="1" dirty="0" smtClean="0">
                <a:solidFill>
                  <a:schemeClr val="bg1"/>
                </a:solidFill>
                <a:latin typeface="Bradley Hand ITC" pitchFamily="66" charset="0"/>
              </a:rPr>
              <a:t>Modelos matriciales</a:t>
            </a:r>
            <a:endParaRPr lang="es-ES" sz="2800" b="1" dirty="0">
              <a:solidFill>
                <a:schemeClr val="bg1"/>
              </a:solidFill>
              <a:latin typeface="Bradley Hand ITC" pitchFamily="66" charset="0"/>
            </a:endParaRPr>
          </a:p>
        </p:txBody>
      </p:sp>
      <p:sp>
        <p:nvSpPr>
          <p:cNvPr id="3" name="2 Rectángulo"/>
          <p:cNvSpPr/>
          <p:nvPr/>
        </p:nvSpPr>
        <p:spPr>
          <a:xfrm>
            <a:off x="642937" y="642938"/>
            <a:ext cx="3204000"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4" name="3 Rectángulo"/>
          <p:cNvSpPr/>
          <p:nvPr/>
        </p:nvSpPr>
        <p:spPr>
          <a:xfrm>
            <a:off x="8183563" y="642938"/>
            <a:ext cx="576262"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5"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 name="Rectangle 3"/>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 name="Rectangle 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9" name="8 Rectángulo"/>
          <p:cNvSpPr/>
          <p:nvPr/>
        </p:nvSpPr>
        <p:spPr>
          <a:xfrm>
            <a:off x="687388" y="6715125"/>
            <a:ext cx="8099425" cy="714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0" name="9 Rectángulo"/>
          <p:cNvSpPr>
            <a:spLocks noChangeArrowheads="1"/>
          </p:cNvSpPr>
          <p:nvPr/>
        </p:nvSpPr>
        <p:spPr bwMode="auto">
          <a:xfrm>
            <a:off x="1571625" y="6407150"/>
            <a:ext cx="7072313" cy="307975"/>
          </a:xfrm>
          <a:prstGeom prst="rect">
            <a:avLst/>
          </a:prstGeom>
          <a:noFill/>
          <a:ln w="9525">
            <a:noFill/>
            <a:miter lim="800000"/>
            <a:headEnd/>
            <a:tailEnd/>
          </a:ln>
        </p:spPr>
        <p:txBody>
          <a:bodyPr>
            <a:spAutoFit/>
          </a:bodyPr>
          <a:lstStyle/>
          <a:p>
            <a:pPr algn="r"/>
            <a:r>
              <a:rPr lang="es-ES" sz="1400" i="1" dirty="0" smtClean="0">
                <a:solidFill>
                  <a:srgbClr val="FFFF66"/>
                </a:solidFill>
              </a:rPr>
              <a:t>2.- </a:t>
            </a:r>
            <a:r>
              <a:rPr lang="es-ES" sz="1400" i="1" dirty="0">
                <a:solidFill>
                  <a:srgbClr val="FFFF66"/>
                </a:solidFill>
              </a:rPr>
              <a:t>Modelos basados en </a:t>
            </a:r>
            <a:r>
              <a:rPr lang="es-ES" sz="1400" i="1" dirty="0" smtClean="0">
                <a:solidFill>
                  <a:srgbClr val="FFFF66"/>
                </a:solidFill>
              </a:rPr>
              <a:t> sistemas de ecuaciones </a:t>
            </a:r>
            <a:r>
              <a:rPr lang="es-ES" sz="1400" i="1" dirty="0">
                <a:solidFill>
                  <a:srgbClr val="FFFF66"/>
                </a:solidFill>
              </a:rPr>
              <a:t>en diferencias</a:t>
            </a:r>
          </a:p>
        </p:txBody>
      </p:sp>
      <p:sp>
        <p:nvSpPr>
          <p:cNvPr id="11" name="10 CuadroTexto"/>
          <p:cNvSpPr txBox="1"/>
          <p:nvPr/>
        </p:nvSpPr>
        <p:spPr>
          <a:xfrm>
            <a:off x="618651" y="6411123"/>
            <a:ext cx="2928958" cy="338554"/>
          </a:xfrm>
          <a:prstGeom prst="rect">
            <a:avLst/>
          </a:prstGeom>
          <a:noFill/>
        </p:spPr>
        <p:txBody>
          <a:bodyPr wrap="square" rtlCol="0">
            <a:spAutoFit/>
          </a:bodyPr>
          <a:lstStyle/>
          <a:p>
            <a:r>
              <a:rPr lang="es-ES" sz="1600" i="1" dirty="0" smtClean="0">
                <a:solidFill>
                  <a:srgbClr val="FFFF00"/>
                </a:solidFill>
              </a:rPr>
              <a:t>Modelo de Leslie.</a:t>
            </a:r>
            <a:endParaRPr lang="es-ES" sz="1600" i="1" dirty="0">
              <a:solidFill>
                <a:srgbClr val="FFFF00"/>
              </a:solidFill>
            </a:endParaRPr>
          </a:p>
        </p:txBody>
      </p:sp>
      <p:pic>
        <p:nvPicPr>
          <p:cNvPr id="9218" name="Picture 2"/>
          <p:cNvPicPr>
            <a:picLocks noChangeAspect="1" noChangeArrowheads="1"/>
          </p:cNvPicPr>
          <p:nvPr/>
        </p:nvPicPr>
        <p:blipFill>
          <a:blip r:embed="rId2" cstate="print"/>
          <a:srcRect l="16828" t="17595" r="16432" b="62775"/>
          <a:stretch>
            <a:fillRect/>
          </a:stretch>
        </p:blipFill>
        <p:spPr bwMode="auto">
          <a:xfrm>
            <a:off x="611560" y="1324837"/>
            <a:ext cx="7920880" cy="1456091"/>
          </a:xfrm>
          <a:prstGeom prst="rect">
            <a:avLst/>
          </a:prstGeom>
          <a:noFill/>
          <a:ln w="9525">
            <a:noFill/>
            <a:miter lim="800000"/>
            <a:headEnd/>
            <a:tailEnd/>
          </a:ln>
        </p:spPr>
      </p:pic>
      <p:pic>
        <p:nvPicPr>
          <p:cNvPr id="16" name="Picture 2"/>
          <p:cNvPicPr>
            <a:picLocks noChangeAspect="1" noChangeArrowheads="1"/>
          </p:cNvPicPr>
          <p:nvPr/>
        </p:nvPicPr>
        <p:blipFill>
          <a:blip r:embed="rId2" cstate="print"/>
          <a:srcRect l="16828" t="37225" r="16432" b="51126"/>
          <a:stretch>
            <a:fillRect/>
          </a:stretch>
        </p:blipFill>
        <p:spPr bwMode="auto">
          <a:xfrm>
            <a:off x="611560" y="2780928"/>
            <a:ext cx="7920880" cy="864096"/>
          </a:xfrm>
          <a:prstGeom prst="rect">
            <a:avLst/>
          </a:prstGeom>
          <a:noFill/>
          <a:ln w="9525">
            <a:noFill/>
            <a:miter lim="800000"/>
            <a:headEnd/>
            <a:tailEnd/>
          </a:ln>
        </p:spPr>
      </p:pic>
      <p:pic>
        <p:nvPicPr>
          <p:cNvPr id="17" name="Picture 2"/>
          <p:cNvPicPr>
            <a:picLocks noChangeAspect="1" noChangeArrowheads="1"/>
          </p:cNvPicPr>
          <p:nvPr/>
        </p:nvPicPr>
        <p:blipFill>
          <a:blip r:embed="rId2" cstate="print"/>
          <a:srcRect l="16828" t="48874" r="16432" b="19091"/>
          <a:stretch>
            <a:fillRect/>
          </a:stretch>
        </p:blipFill>
        <p:spPr bwMode="auto">
          <a:xfrm>
            <a:off x="611560" y="3645024"/>
            <a:ext cx="7920880" cy="23762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CuadroTexto"/>
          <p:cNvSpPr txBox="1">
            <a:spLocks noChangeArrowheads="1"/>
          </p:cNvSpPr>
          <p:nvPr/>
        </p:nvSpPr>
        <p:spPr bwMode="auto">
          <a:xfrm>
            <a:off x="3214678" y="428625"/>
            <a:ext cx="4786322" cy="523220"/>
          </a:xfrm>
          <a:prstGeom prst="rect">
            <a:avLst/>
          </a:prstGeom>
          <a:noFill/>
          <a:ln w="9525">
            <a:noFill/>
            <a:miter lim="800000"/>
            <a:headEnd/>
            <a:tailEnd/>
          </a:ln>
        </p:spPr>
        <p:txBody>
          <a:bodyPr wrap="square">
            <a:spAutoFit/>
          </a:bodyPr>
          <a:lstStyle/>
          <a:p>
            <a:pPr algn="r"/>
            <a:r>
              <a:rPr lang="es-ES" sz="2800" b="1" dirty="0" smtClean="0">
                <a:solidFill>
                  <a:schemeClr val="bg1"/>
                </a:solidFill>
                <a:latin typeface="Bradley Hand ITC" pitchFamily="66" charset="0"/>
              </a:rPr>
              <a:t>2.1</a:t>
            </a:r>
            <a:r>
              <a:rPr lang="es-ES" sz="2800" b="1" dirty="0">
                <a:solidFill>
                  <a:schemeClr val="bg1"/>
                </a:solidFill>
                <a:latin typeface="Bradley Hand ITC" pitchFamily="66" charset="0"/>
              </a:rPr>
              <a:t>.- </a:t>
            </a:r>
            <a:r>
              <a:rPr lang="es-ES" sz="2800" b="1" dirty="0" smtClean="0">
                <a:solidFill>
                  <a:schemeClr val="bg1"/>
                </a:solidFill>
                <a:latin typeface="Bradley Hand ITC" pitchFamily="66" charset="0"/>
              </a:rPr>
              <a:t>Modelos matriciales</a:t>
            </a:r>
            <a:endParaRPr lang="es-ES" sz="2800" b="1" dirty="0">
              <a:solidFill>
                <a:schemeClr val="bg1"/>
              </a:solidFill>
              <a:latin typeface="Bradley Hand ITC" pitchFamily="66" charset="0"/>
            </a:endParaRPr>
          </a:p>
        </p:txBody>
      </p:sp>
      <p:sp>
        <p:nvSpPr>
          <p:cNvPr id="3" name="2 Rectángulo"/>
          <p:cNvSpPr/>
          <p:nvPr/>
        </p:nvSpPr>
        <p:spPr>
          <a:xfrm>
            <a:off x="642937" y="642938"/>
            <a:ext cx="3204000"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4" name="3 Rectángulo"/>
          <p:cNvSpPr/>
          <p:nvPr/>
        </p:nvSpPr>
        <p:spPr>
          <a:xfrm>
            <a:off x="8183563" y="642938"/>
            <a:ext cx="576262"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5"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 name="Rectangle 3"/>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 name="Rectangle 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9" name="8 Rectángulo"/>
          <p:cNvSpPr/>
          <p:nvPr/>
        </p:nvSpPr>
        <p:spPr>
          <a:xfrm>
            <a:off x="687388" y="6715125"/>
            <a:ext cx="8099425" cy="714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0" name="9 Rectángulo"/>
          <p:cNvSpPr>
            <a:spLocks noChangeArrowheads="1"/>
          </p:cNvSpPr>
          <p:nvPr/>
        </p:nvSpPr>
        <p:spPr bwMode="auto">
          <a:xfrm>
            <a:off x="1571625" y="6407150"/>
            <a:ext cx="7072313" cy="307975"/>
          </a:xfrm>
          <a:prstGeom prst="rect">
            <a:avLst/>
          </a:prstGeom>
          <a:noFill/>
          <a:ln w="9525">
            <a:noFill/>
            <a:miter lim="800000"/>
            <a:headEnd/>
            <a:tailEnd/>
          </a:ln>
        </p:spPr>
        <p:txBody>
          <a:bodyPr>
            <a:spAutoFit/>
          </a:bodyPr>
          <a:lstStyle/>
          <a:p>
            <a:pPr algn="r"/>
            <a:r>
              <a:rPr lang="es-ES" sz="1400" i="1" dirty="0" smtClean="0">
                <a:solidFill>
                  <a:srgbClr val="FFFF66"/>
                </a:solidFill>
              </a:rPr>
              <a:t>2.- </a:t>
            </a:r>
            <a:r>
              <a:rPr lang="es-ES" sz="1400" i="1" dirty="0">
                <a:solidFill>
                  <a:srgbClr val="FFFF66"/>
                </a:solidFill>
              </a:rPr>
              <a:t>Modelos basados en </a:t>
            </a:r>
            <a:r>
              <a:rPr lang="es-ES" sz="1400" i="1" dirty="0" smtClean="0">
                <a:solidFill>
                  <a:srgbClr val="FFFF66"/>
                </a:solidFill>
              </a:rPr>
              <a:t> sistemas de ecuaciones </a:t>
            </a:r>
            <a:r>
              <a:rPr lang="es-ES" sz="1400" i="1" dirty="0">
                <a:solidFill>
                  <a:srgbClr val="FFFF66"/>
                </a:solidFill>
              </a:rPr>
              <a:t>en diferencias</a:t>
            </a:r>
          </a:p>
        </p:txBody>
      </p:sp>
      <p:sp>
        <p:nvSpPr>
          <p:cNvPr id="11" name="10 CuadroTexto"/>
          <p:cNvSpPr txBox="1"/>
          <p:nvPr/>
        </p:nvSpPr>
        <p:spPr>
          <a:xfrm>
            <a:off x="618651" y="6411123"/>
            <a:ext cx="2928958" cy="338554"/>
          </a:xfrm>
          <a:prstGeom prst="rect">
            <a:avLst/>
          </a:prstGeom>
          <a:noFill/>
        </p:spPr>
        <p:txBody>
          <a:bodyPr wrap="square" rtlCol="0">
            <a:spAutoFit/>
          </a:bodyPr>
          <a:lstStyle/>
          <a:p>
            <a:r>
              <a:rPr lang="es-ES" sz="1600" i="1" dirty="0" smtClean="0">
                <a:solidFill>
                  <a:srgbClr val="FFFF00"/>
                </a:solidFill>
              </a:rPr>
              <a:t>Modelo de Leslie.</a:t>
            </a:r>
            <a:endParaRPr lang="es-ES" sz="1600" i="1" dirty="0">
              <a:solidFill>
                <a:srgbClr val="FFFF00"/>
              </a:solidFill>
            </a:endParaRPr>
          </a:p>
        </p:txBody>
      </p:sp>
      <p:pic>
        <p:nvPicPr>
          <p:cNvPr id="10242" name="Picture 2"/>
          <p:cNvPicPr>
            <a:picLocks noChangeAspect="1" noChangeArrowheads="1"/>
          </p:cNvPicPr>
          <p:nvPr/>
        </p:nvPicPr>
        <p:blipFill>
          <a:blip r:embed="rId2" cstate="print"/>
          <a:srcRect l="25688" t="55395" r="28835" b="23815"/>
          <a:stretch>
            <a:fillRect/>
          </a:stretch>
        </p:blipFill>
        <p:spPr bwMode="auto">
          <a:xfrm>
            <a:off x="1547664" y="980728"/>
            <a:ext cx="5544616" cy="1584176"/>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l="16335" t="28265" r="37006" b="21651"/>
          <a:stretch>
            <a:fillRect/>
          </a:stretch>
        </p:blipFill>
        <p:spPr bwMode="auto">
          <a:xfrm>
            <a:off x="1547664" y="2564904"/>
            <a:ext cx="5544000" cy="371939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dissolve">
                                      <p:cBhvr>
                                        <p:cTn id="7"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CuadroTexto"/>
          <p:cNvSpPr txBox="1">
            <a:spLocks noChangeArrowheads="1"/>
          </p:cNvSpPr>
          <p:nvPr/>
        </p:nvSpPr>
        <p:spPr bwMode="auto">
          <a:xfrm>
            <a:off x="3214678" y="428625"/>
            <a:ext cx="4786322" cy="523220"/>
          </a:xfrm>
          <a:prstGeom prst="rect">
            <a:avLst/>
          </a:prstGeom>
          <a:noFill/>
          <a:ln w="9525">
            <a:noFill/>
            <a:miter lim="800000"/>
            <a:headEnd/>
            <a:tailEnd/>
          </a:ln>
        </p:spPr>
        <p:txBody>
          <a:bodyPr wrap="square">
            <a:spAutoFit/>
          </a:bodyPr>
          <a:lstStyle/>
          <a:p>
            <a:pPr algn="r"/>
            <a:r>
              <a:rPr lang="es-ES" sz="2800" b="1" dirty="0" smtClean="0">
                <a:solidFill>
                  <a:schemeClr val="bg1"/>
                </a:solidFill>
                <a:latin typeface="Bradley Hand ITC" pitchFamily="66" charset="0"/>
              </a:rPr>
              <a:t>2.1</a:t>
            </a:r>
            <a:r>
              <a:rPr lang="es-ES" sz="2800" b="1" dirty="0">
                <a:solidFill>
                  <a:schemeClr val="bg1"/>
                </a:solidFill>
                <a:latin typeface="Bradley Hand ITC" pitchFamily="66" charset="0"/>
              </a:rPr>
              <a:t>.- </a:t>
            </a:r>
            <a:r>
              <a:rPr lang="es-ES" sz="2800" b="1" dirty="0" smtClean="0">
                <a:solidFill>
                  <a:schemeClr val="bg1"/>
                </a:solidFill>
                <a:latin typeface="Bradley Hand ITC" pitchFamily="66" charset="0"/>
              </a:rPr>
              <a:t>Modelos matriciales</a:t>
            </a:r>
            <a:endParaRPr lang="es-ES" sz="2800" b="1" dirty="0">
              <a:solidFill>
                <a:schemeClr val="bg1"/>
              </a:solidFill>
              <a:latin typeface="Bradley Hand ITC" pitchFamily="66" charset="0"/>
            </a:endParaRPr>
          </a:p>
        </p:txBody>
      </p:sp>
      <p:sp>
        <p:nvSpPr>
          <p:cNvPr id="3" name="2 Rectángulo"/>
          <p:cNvSpPr/>
          <p:nvPr/>
        </p:nvSpPr>
        <p:spPr>
          <a:xfrm>
            <a:off x="642937" y="642938"/>
            <a:ext cx="3204000"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4" name="3 Rectángulo"/>
          <p:cNvSpPr/>
          <p:nvPr/>
        </p:nvSpPr>
        <p:spPr>
          <a:xfrm>
            <a:off x="8183563" y="642938"/>
            <a:ext cx="576262"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5"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 name="Rectangle 3"/>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 name="Rectangle 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14" name="13 CuadroTexto"/>
          <p:cNvSpPr txBox="1"/>
          <p:nvPr/>
        </p:nvSpPr>
        <p:spPr>
          <a:xfrm>
            <a:off x="1403648" y="1052736"/>
            <a:ext cx="5472608" cy="461665"/>
          </a:xfrm>
          <a:prstGeom prst="rect">
            <a:avLst/>
          </a:prstGeom>
          <a:noFill/>
        </p:spPr>
        <p:txBody>
          <a:bodyPr wrap="square" rtlCol="0">
            <a:spAutoFit/>
          </a:bodyPr>
          <a:lstStyle/>
          <a:p>
            <a:pPr algn="ctr"/>
            <a:r>
              <a:rPr lang="es-ES" sz="2400" dirty="0" smtClean="0">
                <a:solidFill>
                  <a:srgbClr val="FFFF00"/>
                </a:solidFill>
              </a:rPr>
              <a:t>COMPORTAMIENTO A LARGO PLAZO</a:t>
            </a:r>
            <a:endParaRPr lang="es-ES" sz="2400" dirty="0">
              <a:solidFill>
                <a:srgbClr val="FFFF00"/>
              </a:solidFill>
            </a:endParaRPr>
          </a:p>
        </p:txBody>
      </p:sp>
      <p:pic>
        <p:nvPicPr>
          <p:cNvPr id="12290" name="Picture 2"/>
          <p:cNvPicPr>
            <a:picLocks noChangeAspect="1" noChangeArrowheads="1"/>
          </p:cNvPicPr>
          <p:nvPr/>
        </p:nvPicPr>
        <p:blipFill>
          <a:blip r:embed="rId2" cstate="print"/>
          <a:srcRect l="14466" t="35464" r="14660" b="53196"/>
          <a:stretch>
            <a:fillRect/>
          </a:stretch>
        </p:blipFill>
        <p:spPr bwMode="auto">
          <a:xfrm>
            <a:off x="645214" y="5229200"/>
            <a:ext cx="7920880" cy="792088"/>
          </a:xfrm>
          <a:prstGeom prst="rect">
            <a:avLst/>
          </a:prstGeom>
          <a:noFill/>
          <a:ln w="9525">
            <a:noFill/>
            <a:miter lim="800000"/>
            <a:headEnd/>
            <a:tailEnd/>
          </a:ln>
        </p:spPr>
      </p:pic>
      <p:pic>
        <p:nvPicPr>
          <p:cNvPr id="16" name="Picture 2"/>
          <p:cNvPicPr>
            <a:picLocks noChangeAspect="1" noChangeArrowheads="1"/>
          </p:cNvPicPr>
          <p:nvPr/>
        </p:nvPicPr>
        <p:blipFill>
          <a:blip r:embed="rId2" cstate="print"/>
          <a:srcRect l="14466" t="66391" r="14660" b="18146"/>
          <a:stretch>
            <a:fillRect/>
          </a:stretch>
        </p:blipFill>
        <p:spPr bwMode="auto">
          <a:xfrm>
            <a:off x="648072" y="4149080"/>
            <a:ext cx="7920880" cy="1080120"/>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l="13285" t="35550" r="16432" b="51591"/>
          <a:stretch>
            <a:fillRect/>
          </a:stretch>
        </p:blipFill>
        <p:spPr bwMode="auto">
          <a:xfrm>
            <a:off x="612440" y="1803314"/>
            <a:ext cx="7920000" cy="905606"/>
          </a:xfrm>
          <a:prstGeom prst="rect">
            <a:avLst/>
          </a:prstGeom>
          <a:noFill/>
          <a:ln w="9525">
            <a:noFill/>
            <a:miter lim="800000"/>
            <a:headEnd/>
            <a:tailEnd/>
          </a:ln>
        </p:spPr>
      </p:pic>
      <p:sp>
        <p:nvSpPr>
          <p:cNvPr id="18" name="17 Rectángulo"/>
          <p:cNvSpPr/>
          <p:nvPr/>
        </p:nvSpPr>
        <p:spPr>
          <a:xfrm>
            <a:off x="687388" y="6715125"/>
            <a:ext cx="8099425" cy="714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9" name="18 Rectángulo"/>
          <p:cNvSpPr>
            <a:spLocks noChangeArrowheads="1"/>
          </p:cNvSpPr>
          <p:nvPr/>
        </p:nvSpPr>
        <p:spPr bwMode="auto">
          <a:xfrm>
            <a:off x="1571625" y="6407150"/>
            <a:ext cx="7072313" cy="307975"/>
          </a:xfrm>
          <a:prstGeom prst="rect">
            <a:avLst/>
          </a:prstGeom>
          <a:noFill/>
          <a:ln w="9525">
            <a:noFill/>
            <a:miter lim="800000"/>
            <a:headEnd/>
            <a:tailEnd/>
          </a:ln>
        </p:spPr>
        <p:txBody>
          <a:bodyPr>
            <a:spAutoFit/>
          </a:bodyPr>
          <a:lstStyle/>
          <a:p>
            <a:pPr algn="r"/>
            <a:r>
              <a:rPr lang="es-ES" sz="1400" i="1" dirty="0" smtClean="0">
                <a:solidFill>
                  <a:srgbClr val="FFFF66"/>
                </a:solidFill>
              </a:rPr>
              <a:t>2.- </a:t>
            </a:r>
            <a:r>
              <a:rPr lang="es-ES" sz="1400" i="1" dirty="0">
                <a:solidFill>
                  <a:srgbClr val="FFFF66"/>
                </a:solidFill>
              </a:rPr>
              <a:t>Modelos basados en </a:t>
            </a:r>
            <a:r>
              <a:rPr lang="es-ES" sz="1400" i="1" dirty="0" smtClean="0">
                <a:solidFill>
                  <a:srgbClr val="FFFF66"/>
                </a:solidFill>
              </a:rPr>
              <a:t> sistemas de ecuaciones </a:t>
            </a:r>
            <a:r>
              <a:rPr lang="es-ES" sz="1400" i="1" dirty="0">
                <a:solidFill>
                  <a:srgbClr val="FFFF66"/>
                </a:solidFill>
              </a:rPr>
              <a:t>en diferencias</a:t>
            </a:r>
          </a:p>
        </p:txBody>
      </p:sp>
      <p:sp>
        <p:nvSpPr>
          <p:cNvPr id="20" name="19 CuadroTexto"/>
          <p:cNvSpPr txBox="1"/>
          <p:nvPr/>
        </p:nvSpPr>
        <p:spPr>
          <a:xfrm>
            <a:off x="618651" y="6411123"/>
            <a:ext cx="2928958" cy="338554"/>
          </a:xfrm>
          <a:prstGeom prst="rect">
            <a:avLst/>
          </a:prstGeom>
          <a:noFill/>
        </p:spPr>
        <p:txBody>
          <a:bodyPr wrap="square" rtlCol="0">
            <a:spAutoFit/>
          </a:bodyPr>
          <a:lstStyle/>
          <a:p>
            <a:r>
              <a:rPr lang="es-ES" sz="1600" i="1" dirty="0" smtClean="0">
                <a:solidFill>
                  <a:srgbClr val="FFFF00"/>
                </a:solidFill>
              </a:rPr>
              <a:t>Modelo de Leslie.</a:t>
            </a:r>
            <a:endParaRPr lang="es-ES" sz="1600" i="1" dirty="0">
              <a:solidFill>
                <a:srgbClr val="FFFF00"/>
              </a:solidFill>
            </a:endParaRPr>
          </a:p>
        </p:txBody>
      </p:sp>
      <p:pic>
        <p:nvPicPr>
          <p:cNvPr id="21" name="Picture 3"/>
          <p:cNvPicPr>
            <a:picLocks noChangeAspect="1" noChangeArrowheads="1"/>
          </p:cNvPicPr>
          <p:nvPr/>
        </p:nvPicPr>
        <p:blipFill>
          <a:blip r:embed="rId3" cstate="print"/>
          <a:srcRect l="13285" t="48409" r="16432" b="34210"/>
          <a:stretch>
            <a:fillRect/>
          </a:stretch>
        </p:blipFill>
        <p:spPr bwMode="auto">
          <a:xfrm>
            <a:off x="612440" y="2780928"/>
            <a:ext cx="7920000" cy="122413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par>
                                <p:cTn id="13" presetID="9" presetClass="entr" presetSubtype="0" fill="hold" nodeType="withEffect">
                                  <p:stCondLst>
                                    <p:cond delay="0"/>
                                  </p:stCondLst>
                                  <p:childTnLst>
                                    <p:set>
                                      <p:cBhvr>
                                        <p:cTn id="14" dur="1" fill="hold">
                                          <p:stCondLst>
                                            <p:cond delay="0"/>
                                          </p:stCondLst>
                                        </p:cTn>
                                        <p:tgtEl>
                                          <p:spTgt spid="12290"/>
                                        </p:tgtEl>
                                        <p:attrNameLst>
                                          <p:attrName>style.visibility</p:attrName>
                                        </p:attrNameLst>
                                      </p:cBhvr>
                                      <p:to>
                                        <p:strVal val="visible"/>
                                      </p:to>
                                    </p:set>
                                    <p:animEffect transition="in" filter="dissolve">
                                      <p:cBhvr>
                                        <p:cTn id="15"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284609" y="188640"/>
            <a:ext cx="8463855" cy="1052736"/>
          </a:xfrm>
          <a:prstGeom prst="rect">
            <a:avLst/>
          </a:prstGeom>
          <a:solidFill>
            <a:srgbClr val="F9FBB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Text Box 2"/>
          <p:cNvSpPr txBox="1">
            <a:spLocks noChangeArrowheads="1"/>
          </p:cNvSpPr>
          <p:nvPr/>
        </p:nvSpPr>
        <p:spPr bwMode="auto">
          <a:xfrm>
            <a:off x="500063" y="285750"/>
            <a:ext cx="8001000" cy="868363"/>
          </a:xfrm>
          <a:prstGeom prst="rect">
            <a:avLst/>
          </a:prstGeom>
          <a:noFill/>
          <a:ln w="9525">
            <a:noFill/>
            <a:miter lim="800000"/>
            <a:headEnd/>
            <a:tailEnd/>
          </a:ln>
        </p:spPr>
        <p:txBody>
          <a:bodyPr/>
          <a:lstStyle/>
          <a:p>
            <a:pPr algn="ctr" fontAlgn="auto">
              <a:spcBef>
                <a:spcPts val="0"/>
              </a:spcBef>
              <a:spcAft>
                <a:spcPts val="0"/>
              </a:spcAft>
              <a:defRPr/>
            </a:pPr>
            <a:r>
              <a:rPr lang="es-ES_tradnl" sz="2800" b="1" kern="0" dirty="0">
                <a:latin typeface="Bradley Hand ITC" pitchFamily="66" charset="0"/>
              </a:rPr>
              <a:t>TEMA 1</a:t>
            </a:r>
          </a:p>
          <a:p>
            <a:pPr algn="ctr" fontAlgn="auto">
              <a:spcBef>
                <a:spcPts val="0"/>
              </a:spcBef>
              <a:spcAft>
                <a:spcPts val="0"/>
              </a:spcAft>
              <a:defRPr/>
            </a:pPr>
            <a:r>
              <a:rPr lang="es-ES_tradnl" sz="2800" b="1" kern="0" dirty="0">
                <a:latin typeface="Bradley Hand ITC" pitchFamily="66" charset="0"/>
              </a:rPr>
              <a:t>Modelos matemáticos discretos en biología de campo</a:t>
            </a:r>
          </a:p>
          <a:p>
            <a:pPr algn="ctr" fontAlgn="auto">
              <a:spcBef>
                <a:spcPts val="0"/>
              </a:spcBef>
              <a:spcAft>
                <a:spcPts val="0"/>
              </a:spcAft>
              <a:defRPr/>
            </a:pPr>
            <a:endParaRPr lang="es-ES_tradnl" sz="1600" kern="0" dirty="0">
              <a:solidFill>
                <a:schemeClr val="bg1"/>
              </a:solidFill>
              <a:latin typeface="+mn-lt"/>
            </a:endParaRPr>
          </a:p>
        </p:txBody>
      </p:sp>
      <p:sp>
        <p:nvSpPr>
          <p:cNvPr id="7" name="6 CuadroTexto"/>
          <p:cNvSpPr txBox="1">
            <a:spLocks noChangeArrowheads="1"/>
          </p:cNvSpPr>
          <p:nvPr/>
        </p:nvSpPr>
        <p:spPr bwMode="auto">
          <a:xfrm>
            <a:off x="1428750" y="1428750"/>
            <a:ext cx="7000875" cy="2308225"/>
          </a:xfrm>
          <a:prstGeom prst="rect">
            <a:avLst/>
          </a:prstGeom>
          <a:noFill/>
          <a:ln w="9525">
            <a:noFill/>
            <a:miter lim="800000"/>
            <a:headEnd/>
            <a:tailEnd/>
          </a:ln>
        </p:spPr>
        <p:txBody>
          <a:bodyPr>
            <a:spAutoFit/>
          </a:bodyPr>
          <a:lstStyle/>
          <a:p>
            <a:r>
              <a:rPr lang="es-ES" dirty="0">
                <a:solidFill>
                  <a:schemeClr val="bg1"/>
                </a:solidFill>
              </a:rPr>
              <a:t>1.- Modelos basados en ecuaciones en diferencias</a:t>
            </a:r>
          </a:p>
          <a:p>
            <a:pPr marL="800100" lvl="1" indent="-342900">
              <a:buFont typeface="Arial" charset="0"/>
              <a:buChar char="•"/>
            </a:pPr>
            <a:r>
              <a:rPr lang="es-ES" dirty="0">
                <a:solidFill>
                  <a:schemeClr val="bg1"/>
                </a:solidFill>
              </a:rPr>
              <a:t>La sucesión de Fibonacci.</a:t>
            </a:r>
          </a:p>
          <a:p>
            <a:pPr marL="800100" lvl="1" indent="-342900">
              <a:buFont typeface="Arial" charset="0"/>
              <a:buChar char="•"/>
            </a:pPr>
            <a:r>
              <a:rPr lang="es-ES" dirty="0">
                <a:solidFill>
                  <a:schemeClr val="bg1"/>
                </a:solidFill>
              </a:rPr>
              <a:t>Ecuaciones en diferencias.</a:t>
            </a:r>
          </a:p>
          <a:p>
            <a:pPr marL="800100" lvl="1" indent="-342900">
              <a:buFont typeface="Arial" charset="0"/>
              <a:buChar char="•"/>
            </a:pPr>
            <a:r>
              <a:rPr lang="es-ES" dirty="0">
                <a:solidFill>
                  <a:schemeClr val="bg1"/>
                </a:solidFill>
              </a:rPr>
              <a:t>Sistemas dinámicos discretos</a:t>
            </a:r>
          </a:p>
          <a:p>
            <a:pPr marL="1257300" lvl="2" indent="-342900">
              <a:buFont typeface="Arial" charset="0"/>
              <a:buChar char="•"/>
            </a:pPr>
            <a:r>
              <a:rPr lang="es-ES" dirty="0">
                <a:solidFill>
                  <a:schemeClr val="bg1"/>
                </a:solidFill>
              </a:rPr>
              <a:t>Puntos de equilibrio. </a:t>
            </a:r>
          </a:p>
          <a:p>
            <a:pPr marL="1257300" lvl="2" indent="-342900">
              <a:buFont typeface="Arial" charset="0"/>
              <a:buChar char="•"/>
            </a:pPr>
            <a:r>
              <a:rPr lang="es-ES" dirty="0">
                <a:solidFill>
                  <a:schemeClr val="bg1"/>
                </a:solidFill>
              </a:rPr>
              <a:t>Análisis geométrico.  Diagramas de Cobweb</a:t>
            </a:r>
          </a:p>
          <a:p>
            <a:pPr marL="1257300" lvl="2" indent="-342900">
              <a:buFont typeface="Arial" charset="0"/>
              <a:buChar char="•"/>
            </a:pPr>
            <a:r>
              <a:rPr lang="es-ES" dirty="0">
                <a:solidFill>
                  <a:schemeClr val="bg1"/>
                </a:solidFill>
              </a:rPr>
              <a:t>Modelos </a:t>
            </a:r>
            <a:r>
              <a:rPr lang="es-ES" dirty="0" err="1">
                <a:solidFill>
                  <a:schemeClr val="bg1"/>
                </a:solidFill>
              </a:rPr>
              <a:t>nolineales</a:t>
            </a:r>
            <a:r>
              <a:rPr lang="es-ES" dirty="0">
                <a:solidFill>
                  <a:schemeClr val="bg1"/>
                </a:solidFill>
              </a:rPr>
              <a:t>. La ruta hacia el caos</a:t>
            </a:r>
          </a:p>
          <a:p>
            <a:pPr marL="800100" lvl="1" indent="-342900">
              <a:buFont typeface="Arial" charset="0"/>
              <a:buChar char="•"/>
            </a:pPr>
            <a:r>
              <a:rPr lang="es-ES" dirty="0">
                <a:solidFill>
                  <a:schemeClr val="bg1"/>
                </a:solidFill>
              </a:rPr>
              <a:t>La geometría fractal</a:t>
            </a:r>
          </a:p>
        </p:txBody>
      </p:sp>
      <p:sp>
        <p:nvSpPr>
          <p:cNvPr id="8" name="7 CuadroTexto"/>
          <p:cNvSpPr txBox="1">
            <a:spLocks noChangeArrowheads="1"/>
          </p:cNvSpPr>
          <p:nvPr/>
        </p:nvSpPr>
        <p:spPr bwMode="auto">
          <a:xfrm>
            <a:off x="1428750" y="3714750"/>
            <a:ext cx="7319714" cy="1754326"/>
          </a:xfrm>
          <a:prstGeom prst="rect">
            <a:avLst/>
          </a:prstGeom>
          <a:solidFill>
            <a:srgbClr val="F9FBB7"/>
          </a:solidFill>
          <a:ln w="9525">
            <a:noFill/>
            <a:miter lim="800000"/>
            <a:headEnd/>
            <a:tailEnd/>
          </a:ln>
        </p:spPr>
        <p:txBody>
          <a:bodyPr wrap="square">
            <a:spAutoFit/>
          </a:bodyPr>
          <a:lstStyle/>
          <a:p>
            <a:r>
              <a:rPr lang="es-ES" dirty="0"/>
              <a:t>2.- Modelos basados en sistemas de ecuaciones en diferencias</a:t>
            </a:r>
          </a:p>
          <a:p>
            <a:pPr marL="800100" lvl="1" indent="-342900">
              <a:buFont typeface="Arial" charset="0"/>
              <a:buChar char="•"/>
            </a:pPr>
            <a:r>
              <a:rPr lang="es-ES" dirty="0"/>
              <a:t>Modelos matriciales de Leslie y </a:t>
            </a:r>
            <a:r>
              <a:rPr lang="es-ES" dirty="0" err="1"/>
              <a:t>Markov</a:t>
            </a:r>
            <a:r>
              <a:rPr lang="es-ES" dirty="0"/>
              <a:t>.</a:t>
            </a:r>
          </a:p>
          <a:p>
            <a:pPr marL="800100" lvl="1" indent="-342900">
              <a:buFont typeface="Arial" charset="0"/>
              <a:buChar char="•"/>
            </a:pPr>
            <a:r>
              <a:rPr lang="es-ES" dirty="0"/>
              <a:t>Análisis de datos a través de las tablas de vida y los modelos matriciales. </a:t>
            </a:r>
          </a:p>
          <a:p>
            <a:pPr marL="800100" lvl="1" indent="-342900">
              <a:buFont typeface="Arial" charset="0"/>
              <a:buChar char="•"/>
            </a:pPr>
            <a:r>
              <a:rPr lang="es-ES" dirty="0"/>
              <a:t>Desarrollo, análisis e interpretación de los modelos matriciales demográficos matriciales para biología de campo.</a:t>
            </a:r>
          </a:p>
        </p:txBody>
      </p:sp>
      <p:sp>
        <p:nvSpPr>
          <p:cNvPr id="9" name="8 CuadroTexto"/>
          <p:cNvSpPr txBox="1">
            <a:spLocks noChangeArrowheads="1"/>
          </p:cNvSpPr>
          <p:nvPr/>
        </p:nvSpPr>
        <p:spPr bwMode="auto">
          <a:xfrm>
            <a:off x="1428750" y="5845175"/>
            <a:ext cx="7000875" cy="369888"/>
          </a:xfrm>
          <a:prstGeom prst="rect">
            <a:avLst/>
          </a:prstGeom>
          <a:noFill/>
          <a:ln w="9525">
            <a:noFill/>
            <a:miter lim="800000"/>
            <a:headEnd/>
            <a:tailEnd/>
          </a:ln>
        </p:spPr>
        <p:txBody>
          <a:bodyPr>
            <a:spAutoFit/>
          </a:bodyPr>
          <a:lstStyle/>
          <a:p>
            <a:r>
              <a:rPr lang="es-ES" dirty="0">
                <a:solidFill>
                  <a:schemeClr val="bg1"/>
                </a:solidFill>
              </a:rPr>
              <a:t>3.- Minería y análisis de datos con </a:t>
            </a:r>
            <a:r>
              <a:rPr lang="es-ES" dirty="0" err="1">
                <a:solidFill>
                  <a:schemeClr val="bg1"/>
                </a:solidFill>
              </a:rPr>
              <a:t>Weka</a:t>
            </a:r>
            <a:r>
              <a:rPr lang="es-ES" dirty="0" smtClean="0">
                <a:solidFill>
                  <a:schemeClr val="bg1"/>
                </a:solidFill>
              </a:rPr>
              <a:t>. </a:t>
            </a:r>
            <a:endParaRPr lang="es-ES" dirty="0">
              <a:solidFill>
                <a:schemeClr val="bg1"/>
              </a:solidFill>
            </a:endParaRPr>
          </a:p>
        </p:txBody>
      </p:sp>
      <p:sp>
        <p:nvSpPr>
          <p:cNvPr id="6" name="5 Rectángulo"/>
          <p:cNvSpPr/>
          <p:nvPr/>
        </p:nvSpPr>
        <p:spPr>
          <a:xfrm>
            <a:off x="428625" y="214313"/>
            <a:ext cx="8286750"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chemeClr val="bg1"/>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CuadroTexto"/>
          <p:cNvSpPr txBox="1">
            <a:spLocks noChangeArrowheads="1"/>
          </p:cNvSpPr>
          <p:nvPr/>
        </p:nvSpPr>
        <p:spPr bwMode="auto">
          <a:xfrm>
            <a:off x="3214678" y="428625"/>
            <a:ext cx="4786322" cy="523220"/>
          </a:xfrm>
          <a:prstGeom prst="rect">
            <a:avLst/>
          </a:prstGeom>
          <a:noFill/>
          <a:ln w="9525">
            <a:noFill/>
            <a:miter lim="800000"/>
            <a:headEnd/>
            <a:tailEnd/>
          </a:ln>
        </p:spPr>
        <p:txBody>
          <a:bodyPr wrap="square">
            <a:spAutoFit/>
          </a:bodyPr>
          <a:lstStyle/>
          <a:p>
            <a:pPr algn="r"/>
            <a:r>
              <a:rPr lang="es-ES" sz="2800" b="1" dirty="0" smtClean="0">
                <a:solidFill>
                  <a:schemeClr val="bg1"/>
                </a:solidFill>
                <a:latin typeface="Bradley Hand ITC" pitchFamily="66" charset="0"/>
              </a:rPr>
              <a:t>2.1</a:t>
            </a:r>
            <a:r>
              <a:rPr lang="es-ES" sz="2800" b="1" dirty="0">
                <a:solidFill>
                  <a:schemeClr val="bg1"/>
                </a:solidFill>
                <a:latin typeface="Bradley Hand ITC" pitchFamily="66" charset="0"/>
              </a:rPr>
              <a:t>.- </a:t>
            </a:r>
            <a:r>
              <a:rPr lang="es-ES" sz="2800" b="1" dirty="0" smtClean="0">
                <a:solidFill>
                  <a:schemeClr val="bg1"/>
                </a:solidFill>
                <a:latin typeface="Bradley Hand ITC" pitchFamily="66" charset="0"/>
              </a:rPr>
              <a:t>Modelos matriciales</a:t>
            </a:r>
            <a:endParaRPr lang="es-ES" sz="2800" b="1" dirty="0">
              <a:solidFill>
                <a:schemeClr val="bg1"/>
              </a:solidFill>
              <a:latin typeface="Bradley Hand ITC" pitchFamily="66" charset="0"/>
            </a:endParaRPr>
          </a:p>
        </p:txBody>
      </p:sp>
      <p:sp>
        <p:nvSpPr>
          <p:cNvPr id="3" name="2 Rectángulo"/>
          <p:cNvSpPr/>
          <p:nvPr/>
        </p:nvSpPr>
        <p:spPr>
          <a:xfrm>
            <a:off x="642937" y="642938"/>
            <a:ext cx="3204000"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4" name="3 Rectángulo"/>
          <p:cNvSpPr/>
          <p:nvPr/>
        </p:nvSpPr>
        <p:spPr>
          <a:xfrm>
            <a:off x="8183563" y="642938"/>
            <a:ext cx="576262"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5"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 name="Rectangle 3"/>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 name="Rectangle 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9" name="8 Rectángulo"/>
          <p:cNvSpPr/>
          <p:nvPr/>
        </p:nvSpPr>
        <p:spPr>
          <a:xfrm>
            <a:off x="687388" y="6715125"/>
            <a:ext cx="8099425" cy="714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0" name="9 Rectángulo"/>
          <p:cNvSpPr>
            <a:spLocks noChangeArrowheads="1"/>
          </p:cNvSpPr>
          <p:nvPr/>
        </p:nvSpPr>
        <p:spPr bwMode="auto">
          <a:xfrm>
            <a:off x="1571625" y="6407150"/>
            <a:ext cx="7072313" cy="307975"/>
          </a:xfrm>
          <a:prstGeom prst="rect">
            <a:avLst/>
          </a:prstGeom>
          <a:noFill/>
          <a:ln w="9525">
            <a:noFill/>
            <a:miter lim="800000"/>
            <a:headEnd/>
            <a:tailEnd/>
          </a:ln>
        </p:spPr>
        <p:txBody>
          <a:bodyPr>
            <a:spAutoFit/>
          </a:bodyPr>
          <a:lstStyle/>
          <a:p>
            <a:pPr algn="r"/>
            <a:r>
              <a:rPr lang="es-ES" sz="1400" i="1" dirty="0" smtClean="0">
                <a:solidFill>
                  <a:srgbClr val="FFFF66"/>
                </a:solidFill>
              </a:rPr>
              <a:t>2.- </a:t>
            </a:r>
            <a:r>
              <a:rPr lang="es-ES" sz="1400" i="1" dirty="0">
                <a:solidFill>
                  <a:srgbClr val="FFFF66"/>
                </a:solidFill>
              </a:rPr>
              <a:t>Modelos basados en </a:t>
            </a:r>
            <a:r>
              <a:rPr lang="es-ES" sz="1400" i="1" dirty="0" smtClean="0">
                <a:solidFill>
                  <a:srgbClr val="FFFF66"/>
                </a:solidFill>
              </a:rPr>
              <a:t> sistemas de ecuaciones </a:t>
            </a:r>
            <a:r>
              <a:rPr lang="es-ES" sz="1400" i="1" dirty="0">
                <a:solidFill>
                  <a:srgbClr val="FFFF66"/>
                </a:solidFill>
              </a:rPr>
              <a:t>en diferencias</a:t>
            </a:r>
          </a:p>
        </p:txBody>
      </p:sp>
      <p:sp>
        <p:nvSpPr>
          <p:cNvPr id="11" name="10 CuadroTexto"/>
          <p:cNvSpPr txBox="1"/>
          <p:nvPr/>
        </p:nvSpPr>
        <p:spPr>
          <a:xfrm>
            <a:off x="618651" y="6411123"/>
            <a:ext cx="2928958" cy="338554"/>
          </a:xfrm>
          <a:prstGeom prst="rect">
            <a:avLst/>
          </a:prstGeom>
          <a:noFill/>
        </p:spPr>
        <p:txBody>
          <a:bodyPr wrap="square" rtlCol="0">
            <a:spAutoFit/>
          </a:bodyPr>
          <a:lstStyle/>
          <a:p>
            <a:r>
              <a:rPr lang="es-ES" sz="1600" i="1" dirty="0" smtClean="0">
                <a:solidFill>
                  <a:srgbClr val="FFFF00"/>
                </a:solidFill>
              </a:rPr>
              <a:t>Modelo de Leslie.</a:t>
            </a:r>
            <a:endParaRPr lang="es-ES" sz="1600" i="1" dirty="0">
              <a:solidFill>
                <a:srgbClr val="FFFF00"/>
              </a:solidFill>
            </a:endParaRPr>
          </a:p>
        </p:txBody>
      </p:sp>
      <p:pic>
        <p:nvPicPr>
          <p:cNvPr id="13314" name="Picture 2"/>
          <p:cNvPicPr>
            <a:picLocks noChangeAspect="1" noChangeArrowheads="1"/>
          </p:cNvPicPr>
          <p:nvPr/>
        </p:nvPicPr>
        <p:blipFill>
          <a:blip r:embed="rId2" cstate="print"/>
          <a:srcRect l="22735" t="15705" r="22929" b="41278"/>
          <a:stretch>
            <a:fillRect/>
          </a:stretch>
        </p:blipFill>
        <p:spPr bwMode="auto">
          <a:xfrm>
            <a:off x="792408" y="1772816"/>
            <a:ext cx="7560000" cy="37406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22735" t="58722" r="22929" b="3971"/>
          <a:stretch>
            <a:fillRect/>
          </a:stretch>
        </p:blipFill>
        <p:spPr bwMode="auto">
          <a:xfrm>
            <a:off x="755576" y="1916832"/>
            <a:ext cx="7704000" cy="3305932"/>
          </a:xfrm>
          <a:prstGeom prst="rect">
            <a:avLst/>
          </a:prstGeom>
          <a:noFill/>
          <a:ln w="9525">
            <a:noFill/>
            <a:miter lim="800000"/>
            <a:headEnd/>
            <a:tailEnd/>
          </a:ln>
        </p:spPr>
      </p:pic>
      <p:sp>
        <p:nvSpPr>
          <p:cNvPr id="3" name="4 CuadroTexto"/>
          <p:cNvSpPr txBox="1">
            <a:spLocks noChangeArrowheads="1"/>
          </p:cNvSpPr>
          <p:nvPr/>
        </p:nvSpPr>
        <p:spPr bwMode="auto">
          <a:xfrm>
            <a:off x="3214678" y="428625"/>
            <a:ext cx="4786322" cy="523220"/>
          </a:xfrm>
          <a:prstGeom prst="rect">
            <a:avLst/>
          </a:prstGeom>
          <a:noFill/>
          <a:ln w="9525">
            <a:noFill/>
            <a:miter lim="800000"/>
            <a:headEnd/>
            <a:tailEnd/>
          </a:ln>
        </p:spPr>
        <p:txBody>
          <a:bodyPr wrap="square">
            <a:spAutoFit/>
          </a:bodyPr>
          <a:lstStyle/>
          <a:p>
            <a:pPr algn="r"/>
            <a:r>
              <a:rPr lang="es-ES" sz="2800" b="1" dirty="0" smtClean="0">
                <a:solidFill>
                  <a:schemeClr val="bg1"/>
                </a:solidFill>
                <a:latin typeface="Bradley Hand ITC" pitchFamily="66" charset="0"/>
              </a:rPr>
              <a:t>2.1</a:t>
            </a:r>
            <a:r>
              <a:rPr lang="es-ES" sz="2800" b="1" dirty="0">
                <a:solidFill>
                  <a:schemeClr val="bg1"/>
                </a:solidFill>
                <a:latin typeface="Bradley Hand ITC" pitchFamily="66" charset="0"/>
              </a:rPr>
              <a:t>.- </a:t>
            </a:r>
            <a:r>
              <a:rPr lang="es-ES" sz="2800" b="1" dirty="0" smtClean="0">
                <a:solidFill>
                  <a:schemeClr val="bg1"/>
                </a:solidFill>
                <a:latin typeface="Bradley Hand ITC" pitchFamily="66" charset="0"/>
              </a:rPr>
              <a:t>Modelos matriciales</a:t>
            </a:r>
            <a:endParaRPr lang="es-ES" sz="2800" b="1" dirty="0">
              <a:solidFill>
                <a:schemeClr val="bg1"/>
              </a:solidFill>
              <a:latin typeface="Bradley Hand ITC" pitchFamily="66" charset="0"/>
            </a:endParaRPr>
          </a:p>
        </p:txBody>
      </p:sp>
      <p:sp>
        <p:nvSpPr>
          <p:cNvPr id="4" name="3 Rectángulo"/>
          <p:cNvSpPr/>
          <p:nvPr/>
        </p:nvSpPr>
        <p:spPr>
          <a:xfrm>
            <a:off x="642937" y="642938"/>
            <a:ext cx="3204000"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5" name="4 Rectángulo"/>
          <p:cNvSpPr/>
          <p:nvPr/>
        </p:nvSpPr>
        <p:spPr>
          <a:xfrm>
            <a:off x="8183563" y="642938"/>
            <a:ext cx="576262"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 name="Rectangle 3"/>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8"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9" name="Rectangle 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10" name="9 Rectángulo"/>
          <p:cNvSpPr/>
          <p:nvPr/>
        </p:nvSpPr>
        <p:spPr>
          <a:xfrm>
            <a:off x="687388" y="6715125"/>
            <a:ext cx="8099425" cy="714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1" name="10 Rectángulo"/>
          <p:cNvSpPr>
            <a:spLocks noChangeArrowheads="1"/>
          </p:cNvSpPr>
          <p:nvPr/>
        </p:nvSpPr>
        <p:spPr bwMode="auto">
          <a:xfrm>
            <a:off x="1571625" y="6407150"/>
            <a:ext cx="7072313" cy="307975"/>
          </a:xfrm>
          <a:prstGeom prst="rect">
            <a:avLst/>
          </a:prstGeom>
          <a:noFill/>
          <a:ln w="9525">
            <a:noFill/>
            <a:miter lim="800000"/>
            <a:headEnd/>
            <a:tailEnd/>
          </a:ln>
        </p:spPr>
        <p:txBody>
          <a:bodyPr>
            <a:spAutoFit/>
          </a:bodyPr>
          <a:lstStyle/>
          <a:p>
            <a:pPr algn="r"/>
            <a:r>
              <a:rPr lang="es-ES" sz="1400" i="1" dirty="0" smtClean="0">
                <a:solidFill>
                  <a:srgbClr val="FFFF66"/>
                </a:solidFill>
              </a:rPr>
              <a:t>2.- </a:t>
            </a:r>
            <a:r>
              <a:rPr lang="es-ES" sz="1400" i="1" dirty="0">
                <a:solidFill>
                  <a:srgbClr val="FFFF66"/>
                </a:solidFill>
              </a:rPr>
              <a:t>Modelos basados en </a:t>
            </a:r>
            <a:r>
              <a:rPr lang="es-ES" sz="1400" i="1" dirty="0" smtClean="0">
                <a:solidFill>
                  <a:srgbClr val="FFFF66"/>
                </a:solidFill>
              </a:rPr>
              <a:t> sistemas de ecuaciones </a:t>
            </a:r>
            <a:r>
              <a:rPr lang="es-ES" sz="1400" i="1" dirty="0">
                <a:solidFill>
                  <a:srgbClr val="FFFF66"/>
                </a:solidFill>
              </a:rPr>
              <a:t>en diferencias</a:t>
            </a:r>
          </a:p>
        </p:txBody>
      </p:sp>
      <p:sp>
        <p:nvSpPr>
          <p:cNvPr id="12" name="11 CuadroTexto"/>
          <p:cNvSpPr txBox="1"/>
          <p:nvPr/>
        </p:nvSpPr>
        <p:spPr>
          <a:xfrm>
            <a:off x="618651" y="6411123"/>
            <a:ext cx="2928958" cy="338554"/>
          </a:xfrm>
          <a:prstGeom prst="rect">
            <a:avLst/>
          </a:prstGeom>
          <a:noFill/>
        </p:spPr>
        <p:txBody>
          <a:bodyPr wrap="square" rtlCol="0">
            <a:spAutoFit/>
          </a:bodyPr>
          <a:lstStyle/>
          <a:p>
            <a:r>
              <a:rPr lang="es-ES" sz="1600" i="1" dirty="0" smtClean="0">
                <a:solidFill>
                  <a:srgbClr val="FFFF00"/>
                </a:solidFill>
              </a:rPr>
              <a:t>Modelo de Leslie.</a:t>
            </a:r>
            <a:endParaRPr lang="es-ES" sz="1600" i="1" dirty="0">
              <a:solidFill>
                <a:srgbClr val="FFFF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CuadroTexto"/>
          <p:cNvSpPr txBox="1">
            <a:spLocks noChangeArrowheads="1"/>
          </p:cNvSpPr>
          <p:nvPr/>
        </p:nvSpPr>
        <p:spPr bwMode="auto">
          <a:xfrm>
            <a:off x="3214678" y="428625"/>
            <a:ext cx="4786322" cy="523220"/>
          </a:xfrm>
          <a:prstGeom prst="rect">
            <a:avLst/>
          </a:prstGeom>
          <a:noFill/>
          <a:ln w="9525">
            <a:noFill/>
            <a:miter lim="800000"/>
            <a:headEnd/>
            <a:tailEnd/>
          </a:ln>
        </p:spPr>
        <p:txBody>
          <a:bodyPr wrap="square">
            <a:spAutoFit/>
          </a:bodyPr>
          <a:lstStyle/>
          <a:p>
            <a:pPr algn="r"/>
            <a:r>
              <a:rPr lang="es-ES" sz="2800" b="1" dirty="0" smtClean="0">
                <a:solidFill>
                  <a:schemeClr val="bg1"/>
                </a:solidFill>
                <a:latin typeface="Bradley Hand ITC" pitchFamily="66" charset="0"/>
              </a:rPr>
              <a:t>2.1</a:t>
            </a:r>
            <a:r>
              <a:rPr lang="es-ES" sz="2800" b="1" dirty="0">
                <a:solidFill>
                  <a:schemeClr val="bg1"/>
                </a:solidFill>
                <a:latin typeface="Bradley Hand ITC" pitchFamily="66" charset="0"/>
              </a:rPr>
              <a:t>.- </a:t>
            </a:r>
            <a:r>
              <a:rPr lang="es-ES" sz="2800" b="1" dirty="0" smtClean="0">
                <a:solidFill>
                  <a:schemeClr val="bg1"/>
                </a:solidFill>
                <a:latin typeface="Bradley Hand ITC" pitchFamily="66" charset="0"/>
              </a:rPr>
              <a:t>Modelos matriciales</a:t>
            </a:r>
            <a:endParaRPr lang="es-ES" sz="2800" b="1" dirty="0">
              <a:solidFill>
                <a:schemeClr val="bg1"/>
              </a:solidFill>
              <a:latin typeface="Bradley Hand ITC" pitchFamily="66" charset="0"/>
            </a:endParaRPr>
          </a:p>
        </p:txBody>
      </p:sp>
      <p:sp>
        <p:nvSpPr>
          <p:cNvPr id="3" name="2 Rectángulo"/>
          <p:cNvSpPr/>
          <p:nvPr/>
        </p:nvSpPr>
        <p:spPr>
          <a:xfrm>
            <a:off x="642937" y="642938"/>
            <a:ext cx="3204000"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4" name="3 Rectángulo"/>
          <p:cNvSpPr/>
          <p:nvPr/>
        </p:nvSpPr>
        <p:spPr>
          <a:xfrm>
            <a:off x="8183563" y="642938"/>
            <a:ext cx="576262"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5"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 name="Rectangle 3"/>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 name="Rectangle 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9" name="8 Rectángulo"/>
          <p:cNvSpPr/>
          <p:nvPr/>
        </p:nvSpPr>
        <p:spPr>
          <a:xfrm>
            <a:off x="687388" y="6715125"/>
            <a:ext cx="8099425" cy="714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0" name="9 Rectángulo"/>
          <p:cNvSpPr>
            <a:spLocks noChangeArrowheads="1"/>
          </p:cNvSpPr>
          <p:nvPr/>
        </p:nvSpPr>
        <p:spPr bwMode="auto">
          <a:xfrm>
            <a:off x="1571625" y="6407150"/>
            <a:ext cx="7072313" cy="307975"/>
          </a:xfrm>
          <a:prstGeom prst="rect">
            <a:avLst/>
          </a:prstGeom>
          <a:noFill/>
          <a:ln w="9525">
            <a:noFill/>
            <a:miter lim="800000"/>
            <a:headEnd/>
            <a:tailEnd/>
          </a:ln>
        </p:spPr>
        <p:txBody>
          <a:bodyPr>
            <a:spAutoFit/>
          </a:bodyPr>
          <a:lstStyle/>
          <a:p>
            <a:pPr algn="r"/>
            <a:r>
              <a:rPr lang="es-ES" sz="1400" i="1" dirty="0" smtClean="0">
                <a:solidFill>
                  <a:srgbClr val="FFFF66"/>
                </a:solidFill>
              </a:rPr>
              <a:t>2.- </a:t>
            </a:r>
            <a:r>
              <a:rPr lang="es-ES" sz="1400" i="1" dirty="0">
                <a:solidFill>
                  <a:srgbClr val="FFFF66"/>
                </a:solidFill>
              </a:rPr>
              <a:t>Modelos basados en </a:t>
            </a:r>
            <a:r>
              <a:rPr lang="es-ES" sz="1400" i="1" dirty="0" smtClean="0">
                <a:solidFill>
                  <a:srgbClr val="FFFF66"/>
                </a:solidFill>
              </a:rPr>
              <a:t> sistemas de ecuaciones </a:t>
            </a:r>
            <a:r>
              <a:rPr lang="es-ES" sz="1400" i="1" dirty="0">
                <a:solidFill>
                  <a:srgbClr val="FFFF66"/>
                </a:solidFill>
              </a:rPr>
              <a:t>en diferencias</a:t>
            </a:r>
          </a:p>
        </p:txBody>
      </p:sp>
      <p:sp>
        <p:nvSpPr>
          <p:cNvPr id="11" name="10 CuadroTexto"/>
          <p:cNvSpPr txBox="1"/>
          <p:nvPr/>
        </p:nvSpPr>
        <p:spPr>
          <a:xfrm>
            <a:off x="618651" y="6411123"/>
            <a:ext cx="2928958" cy="338554"/>
          </a:xfrm>
          <a:prstGeom prst="rect">
            <a:avLst/>
          </a:prstGeom>
          <a:noFill/>
        </p:spPr>
        <p:txBody>
          <a:bodyPr wrap="square" rtlCol="0">
            <a:spAutoFit/>
          </a:bodyPr>
          <a:lstStyle/>
          <a:p>
            <a:r>
              <a:rPr lang="es-ES" sz="1600" i="1" dirty="0" smtClean="0">
                <a:solidFill>
                  <a:srgbClr val="FFFF00"/>
                </a:solidFill>
              </a:rPr>
              <a:t>Modelo de Leslie.</a:t>
            </a:r>
            <a:endParaRPr lang="es-ES" sz="1600" i="1" dirty="0">
              <a:solidFill>
                <a:srgbClr val="FFFF00"/>
              </a:solidFill>
            </a:endParaRPr>
          </a:p>
        </p:txBody>
      </p:sp>
      <p:pic>
        <p:nvPicPr>
          <p:cNvPr id="11266" name="Picture 2"/>
          <p:cNvPicPr>
            <a:picLocks noChangeAspect="1" noChangeArrowheads="1"/>
          </p:cNvPicPr>
          <p:nvPr/>
        </p:nvPicPr>
        <p:blipFill>
          <a:blip r:embed="rId2" cstate="print"/>
          <a:srcRect l="12694" t="23265" r="15841" b="13421"/>
          <a:stretch>
            <a:fillRect/>
          </a:stretch>
        </p:blipFill>
        <p:spPr bwMode="auto">
          <a:xfrm>
            <a:off x="611560" y="1268760"/>
            <a:ext cx="7992888" cy="4425814"/>
          </a:xfrm>
          <a:prstGeom prst="rect">
            <a:avLst/>
          </a:prstGeom>
          <a:noFill/>
          <a:ln w="9525">
            <a:noFill/>
            <a:miter lim="800000"/>
            <a:headEnd/>
            <a:tailEnd/>
          </a:ln>
        </p:spPr>
      </p:pic>
      <p:sp>
        <p:nvSpPr>
          <p:cNvPr id="15" name="14 Rectángulo"/>
          <p:cNvSpPr/>
          <p:nvPr/>
        </p:nvSpPr>
        <p:spPr>
          <a:xfrm>
            <a:off x="2051720" y="1412776"/>
            <a:ext cx="36004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4 CuadroTexto"/>
          <p:cNvSpPr txBox="1">
            <a:spLocks noChangeArrowheads="1"/>
          </p:cNvSpPr>
          <p:nvPr/>
        </p:nvSpPr>
        <p:spPr bwMode="auto">
          <a:xfrm>
            <a:off x="3367078" y="581025"/>
            <a:ext cx="4786322" cy="523220"/>
          </a:xfrm>
          <a:prstGeom prst="rect">
            <a:avLst/>
          </a:prstGeom>
          <a:noFill/>
          <a:ln w="9525">
            <a:noFill/>
            <a:miter lim="800000"/>
            <a:headEnd/>
            <a:tailEnd/>
          </a:ln>
        </p:spPr>
        <p:txBody>
          <a:bodyPr wrap="square">
            <a:spAutoFit/>
          </a:bodyPr>
          <a:lstStyle/>
          <a:p>
            <a:pPr algn="r"/>
            <a:r>
              <a:rPr lang="es-ES" sz="2800" b="1" dirty="0" smtClean="0">
                <a:solidFill>
                  <a:schemeClr val="bg1"/>
                </a:solidFill>
                <a:latin typeface="Bradley Hand ITC" pitchFamily="66" charset="0"/>
              </a:rPr>
              <a:t>2.1</a:t>
            </a:r>
            <a:r>
              <a:rPr lang="es-ES" sz="2800" b="1" dirty="0">
                <a:solidFill>
                  <a:schemeClr val="bg1"/>
                </a:solidFill>
                <a:latin typeface="Bradley Hand ITC" pitchFamily="66" charset="0"/>
              </a:rPr>
              <a:t>.- </a:t>
            </a:r>
            <a:r>
              <a:rPr lang="es-ES" sz="2800" b="1" dirty="0" smtClean="0">
                <a:solidFill>
                  <a:schemeClr val="bg1"/>
                </a:solidFill>
                <a:latin typeface="Bradley Hand ITC" pitchFamily="66" charset="0"/>
              </a:rPr>
              <a:t>Modelos matriciales</a:t>
            </a:r>
            <a:endParaRPr lang="es-ES" sz="2800" b="1" dirty="0">
              <a:solidFill>
                <a:schemeClr val="bg1"/>
              </a:solidFill>
              <a:latin typeface="Bradley Hand ITC" pitchFamily="66" charset="0"/>
            </a:endParaRPr>
          </a:p>
        </p:txBody>
      </p:sp>
      <p:sp>
        <p:nvSpPr>
          <p:cNvPr id="17" name="16 Rectángulo"/>
          <p:cNvSpPr/>
          <p:nvPr/>
        </p:nvSpPr>
        <p:spPr>
          <a:xfrm>
            <a:off x="795337" y="795338"/>
            <a:ext cx="3204000"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8" name="17 Rectángulo"/>
          <p:cNvSpPr/>
          <p:nvPr/>
        </p:nvSpPr>
        <p:spPr>
          <a:xfrm>
            <a:off x="8335963" y="795338"/>
            <a:ext cx="576262"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9" name="Rectangle 2"/>
          <p:cNvSpPr>
            <a:spLocks noChangeArrowheads="1"/>
          </p:cNvSpPr>
          <p:nvPr/>
        </p:nvSpPr>
        <p:spPr bwMode="auto">
          <a:xfrm>
            <a:off x="152400" y="152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0" name="Rectangle 3"/>
          <p:cNvSpPr>
            <a:spLocks noChangeArrowheads="1"/>
          </p:cNvSpPr>
          <p:nvPr/>
        </p:nvSpPr>
        <p:spPr bwMode="auto">
          <a:xfrm>
            <a:off x="15240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21" name="Rectangle 5"/>
          <p:cNvSpPr>
            <a:spLocks noChangeArrowheads="1"/>
          </p:cNvSpPr>
          <p:nvPr/>
        </p:nvSpPr>
        <p:spPr bwMode="auto">
          <a:xfrm>
            <a:off x="152400" y="152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2" name="Rectangle 6"/>
          <p:cNvSpPr>
            <a:spLocks noChangeArrowheads="1"/>
          </p:cNvSpPr>
          <p:nvPr/>
        </p:nvSpPr>
        <p:spPr bwMode="auto">
          <a:xfrm>
            <a:off x="15240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23" name="22 Rectángulo"/>
          <p:cNvSpPr/>
          <p:nvPr/>
        </p:nvSpPr>
        <p:spPr>
          <a:xfrm>
            <a:off x="2204120" y="1565176"/>
            <a:ext cx="36004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l="13285" t="36495" r="14660" b="13421"/>
          <a:stretch>
            <a:fillRect/>
          </a:stretch>
        </p:blipFill>
        <p:spPr bwMode="auto">
          <a:xfrm>
            <a:off x="539552" y="1700808"/>
            <a:ext cx="8028000" cy="3487581"/>
          </a:xfrm>
          <a:prstGeom prst="rect">
            <a:avLst/>
          </a:prstGeom>
          <a:noFill/>
          <a:ln w="9525">
            <a:noFill/>
            <a:miter lim="800000"/>
            <a:headEnd/>
            <a:tailEnd/>
          </a:ln>
        </p:spPr>
      </p:pic>
      <p:sp>
        <p:nvSpPr>
          <p:cNvPr id="3" name="4 CuadroTexto"/>
          <p:cNvSpPr txBox="1">
            <a:spLocks noChangeArrowheads="1"/>
          </p:cNvSpPr>
          <p:nvPr/>
        </p:nvSpPr>
        <p:spPr bwMode="auto">
          <a:xfrm>
            <a:off x="3214678" y="428625"/>
            <a:ext cx="4786322" cy="523220"/>
          </a:xfrm>
          <a:prstGeom prst="rect">
            <a:avLst/>
          </a:prstGeom>
          <a:noFill/>
          <a:ln w="9525">
            <a:noFill/>
            <a:miter lim="800000"/>
            <a:headEnd/>
            <a:tailEnd/>
          </a:ln>
        </p:spPr>
        <p:txBody>
          <a:bodyPr wrap="square">
            <a:spAutoFit/>
          </a:bodyPr>
          <a:lstStyle/>
          <a:p>
            <a:pPr algn="r"/>
            <a:r>
              <a:rPr lang="es-ES" sz="2800" b="1" dirty="0" smtClean="0">
                <a:solidFill>
                  <a:schemeClr val="bg1"/>
                </a:solidFill>
                <a:latin typeface="Bradley Hand ITC" pitchFamily="66" charset="0"/>
              </a:rPr>
              <a:t>2.1</a:t>
            </a:r>
            <a:r>
              <a:rPr lang="es-ES" sz="2800" b="1" dirty="0">
                <a:solidFill>
                  <a:schemeClr val="bg1"/>
                </a:solidFill>
                <a:latin typeface="Bradley Hand ITC" pitchFamily="66" charset="0"/>
              </a:rPr>
              <a:t>.- </a:t>
            </a:r>
            <a:r>
              <a:rPr lang="es-ES" sz="2800" b="1" dirty="0" smtClean="0">
                <a:solidFill>
                  <a:schemeClr val="bg1"/>
                </a:solidFill>
                <a:latin typeface="Bradley Hand ITC" pitchFamily="66" charset="0"/>
              </a:rPr>
              <a:t>Modelos matriciales</a:t>
            </a:r>
            <a:endParaRPr lang="es-ES" sz="2800" b="1" dirty="0">
              <a:solidFill>
                <a:schemeClr val="bg1"/>
              </a:solidFill>
              <a:latin typeface="Bradley Hand ITC" pitchFamily="66" charset="0"/>
            </a:endParaRPr>
          </a:p>
        </p:txBody>
      </p:sp>
      <p:sp>
        <p:nvSpPr>
          <p:cNvPr id="4" name="3 Rectángulo"/>
          <p:cNvSpPr/>
          <p:nvPr/>
        </p:nvSpPr>
        <p:spPr>
          <a:xfrm>
            <a:off x="642937" y="642938"/>
            <a:ext cx="3204000"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5" name="4 Rectángulo"/>
          <p:cNvSpPr/>
          <p:nvPr/>
        </p:nvSpPr>
        <p:spPr>
          <a:xfrm>
            <a:off x="8183563" y="642938"/>
            <a:ext cx="576262"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 name="Rectangle 3"/>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8"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9" name="Rectangle 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10" name="9 Rectángulo"/>
          <p:cNvSpPr/>
          <p:nvPr/>
        </p:nvSpPr>
        <p:spPr>
          <a:xfrm>
            <a:off x="2051720" y="1844824"/>
            <a:ext cx="36004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Rectángulo"/>
          <p:cNvSpPr/>
          <p:nvPr/>
        </p:nvSpPr>
        <p:spPr>
          <a:xfrm>
            <a:off x="687388" y="6715125"/>
            <a:ext cx="8099425" cy="714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20" name="19 Rectángulo"/>
          <p:cNvSpPr>
            <a:spLocks noChangeArrowheads="1"/>
          </p:cNvSpPr>
          <p:nvPr/>
        </p:nvSpPr>
        <p:spPr bwMode="auto">
          <a:xfrm>
            <a:off x="1571625" y="6407150"/>
            <a:ext cx="7072313" cy="307975"/>
          </a:xfrm>
          <a:prstGeom prst="rect">
            <a:avLst/>
          </a:prstGeom>
          <a:noFill/>
          <a:ln w="9525">
            <a:noFill/>
            <a:miter lim="800000"/>
            <a:headEnd/>
            <a:tailEnd/>
          </a:ln>
        </p:spPr>
        <p:txBody>
          <a:bodyPr>
            <a:spAutoFit/>
          </a:bodyPr>
          <a:lstStyle/>
          <a:p>
            <a:pPr algn="r"/>
            <a:r>
              <a:rPr lang="es-ES" sz="1400" i="1" dirty="0" smtClean="0">
                <a:solidFill>
                  <a:srgbClr val="FFFF66"/>
                </a:solidFill>
              </a:rPr>
              <a:t>2.- </a:t>
            </a:r>
            <a:r>
              <a:rPr lang="es-ES" sz="1400" i="1" dirty="0">
                <a:solidFill>
                  <a:srgbClr val="FFFF66"/>
                </a:solidFill>
              </a:rPr>
              <a:t>Modelos basados en </a:t>
            </a:r>
            <a:r>
              <a:rPr lang="es-ES" sz="1400" i="1" dirty="0" smtClean="0">
                <a:solidFill>
                  <a:srgbClr val="FFFF66"/>
                </a:solidFill>
              </a:rPr>
              <a:t> sistemas de ecuaciones </a:t>
            </a:r>
            <a:r>
              <a:rPr lang="es-ES" sz="1400" i="1" dirty="0">
                <a:solidFill>
                  <a:srgbClr val="FFFF66"/>
                </a:solidFill>
              </a:rPr>
              <a:t>en diferencias</a:t>
            </a:r>
          </a:p>
        </p:txBody>
      </p:sp>
      <p:sp>
        <p:nvSpPr>
          <p:cNvPr id="21" name="20 CuadroTexto"/>
          <p:cNvSpPr txBox="1"/>
          <p:nvPr/>
        </p:nvSpPr>
        <p:spPr>
          <a:xfrm>
            <a:off x="618651" y="6411123"/>
            <a:ext cx="2928958" cy="338554"/>
          </a:xfrm>
          <a:prstGeom prst="rect">
            <a:avLst/>
          </a:prstGeom>
          <a:noFill/>
        </p:spPr>
        <p:txBody>
          <a:bodyPr wrap="square" rtlCol="0">
            <a:spAutoFit/>
          </a:bodyPr>
          <a:lstStyle/>
          <a:p>
            <a:r>
              <a:rPr lang="es-ES" sz="1600" i="1" dirty="0" smtClean="0">
                <a:solidFill>
                  <a:srgbClr val="FFFF00"/>
                </a:solidFill>
              </a:rPr>
              <a:t>Modelo de Leslie.</a:t>
            </a:r>
            <a:endParaRPr lang="es-ES" sz="1600" i="1" dirty="0">
              <a:solidFill>
                <a:srgbClr val="FFFF00"/>
              </a:solidFill>
            </a:endParaRPr>
          </a:p>
        </p:txBody>
      </p:sp>
      <p:sp>
        <p:nvSpPr>
          <p:cNvPr id="2" name="1 CuadroTexto"/>
          <p:cNvSpPr txBox="1"/>
          <p:nvPr/>
        </p:nvSpPr>
        <p:spPr>
          <a:xfrm>
            <a:off x="899592" y="5517232"/>
            <a:ext cx="6480720" cy="400110"/>
          </a:xfrm>
          <a:prstGeom prst="rect">
            <a:avLst/>
          </a:prstGeom>
          <a:noFill/>
        </p:spPr>
        <p:txBody>
          <a:bodyPr wrap="square" rtlCol="0">
            <a:spAutoFit/>
          </a:bodyPr>
          <a:lstStyle/>
          <a:p>
            <a:r>
              <a:rPr lang="es-ES" sz="2000" dirty="0" smtClean="0">
                <a:solidFill>
                  <a:srgbClr val="FFFF00"/>
                </a:solidFill>
              </a:rPr>
              <a:t>¿Cuál será el comportamiento a largo plazo?</a:t>
            </a:r>
            <a:endParaRPr lang="es-ES" sz="2000" dirty="0">
              <a:solidFill>
                <a:srgbClr val="FFFF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CuadroTexto"/>
          <p:cNvSpPr txBox="1">
            <a:spLocks noChangeArrowheads="1"/>
          </p:cNvSpPr>
          <p:nvPr/>
        </p:nvSpPr>
        <p:spPr bwMode="auto">
          <a:xfrm>
            <a:off x="3214678" y="428625"/>
            <a:ext cx="4786322" cy="523220"/>
          </a:xfrm>
          <a:prstGeom prst="rect">
            <a:avLst/>
          </a:prstGeom>
          <a:noFill/>
          <a:ln w="9525">
            <a:noFill/>
            <a:miter lim="800000"/>
            <a:headEnd/>
            <a:tailEnd/>
          </a:ln>
        </p:spPr>
        <p:txBody>
          <a:bodyPr wrap="square">
            <a:spAutoFit/>
          </a:bodyPr>
          <a:lstStyle/>
          <a:p>
            <a:pPr algn="r"/>
            <a:r>
              <a:rPr lang="es-ES" sz="2800" b="1" dirty="0" smtClean="0">
                <a:solidFill>
                  <a:schemeClr val="bg1"/>
                </a:solidFill>
                <a:latin typeface="Bradley Hand ITC" pitchFamily="66" charset="0"/>
              </a:rPr>
              <a:t>2.1</a:t>
            </a:r>
            <a:r>
              <a:rPr lang="es-ES" sz="2800" b="1" dirty="0">
                <a:solidFill>
                  <a:schemeClr val="bg1"/>
                </a:solidFill>
                <a:latin typeface="Bradley Hand ITC" pitchFamily="66" charset="0"/>
              </a:rPr>
              <a:t>.- </a:t>
            </a:r>
            <a:r>
              <a:rPr lang="es-ES" sz="2800" b="1" dirty="0" smtClean="0">
                <a:solidFill>
                  <a:schemeClr val="bg1"/>
                </a:solidFill>
                <a:latin typeface="Bradley Hand ITC" pitchFamily="66" charset="0"/>
              </a:rPr>
              <a:t>Modelos matriciales</a:t>
            </a:r>
            <a:endParaRPr lang="es-ES" sz="2800" b="1" dirty="0">
              <a:solidFill>
                <a:schemeClr val="bg1"/>
              </a:solidFill>
              <a:latin typeface="Bradley Hand ITC" pitchFamily="66" charset="0"/>
            </a:endParaRPr>
          </a:p>
        </p:txBody>
      </p:sp>
      <p:sp>
        <p:nvSpPr>
          <p:cNvPr id="4" name="3 Rectángulo"/>
          <p:cNvSpPr/>
          <p:nvPr/>
        </p:nvSpPr>
        <p:spPr>
          <a:xfrm>
            <a:off x="642937" y="642938"/>
            <a:ext cx="3204000"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5" name="4 Rectángulo"/>
          <p:cNvSpPr/>
          <p:nvPr/>
        </p:nvSpPr>
        <p:spPr>
          <a:xfrm>
            <a:off x="8183563" y="642938"/>
            <a:ext cx="576262"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 name="Rectangle 3"/>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8"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9" name="Rectangle 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11" name="10 Rectángulo"/>
          <p:cNvSpPr/>
          <p:nvPr/>
        </p:nvSpPr>
        <p:spPr>
          <a:xfrm>
            <a:off x="687388" y="6715125"/>
            <a:ext cx="8099425" cy="714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2" name="11 Rectángulo"/>
          <p:cNvSpPr>
            <a:spLocks noChangeArrowheads="1"/>
          </p:cNvSpPr>
          <p:nvPr/>
        </p:nvSpPr>
        <p:spPr bwMode="auto">
          <a:xfrm>
            <a:off x="1571625" y="6407150"/>
            <a:ext cx="7072313" cy="307975"/>
          </a:xfrm>
          <a:prstGeom prst="rect">
            <a:avLst/>
          </a:prstGeom>
          <a:noFill/>
          <a:ln w="9525">
            <a:noFill/>
            <a:miter lim="800000"/>
            <a:headEnd/>
            <a:tailEnd/>
          </a:ln>
        </p:spPr>
        <p:txBody>
          <a:bodyPr>
            <a:spAutoFit/>
          </a:bodyPr>
          <a:lstStyle/>
          <a:p>
            <a:pPr algn="r"/>
            <a:r>
              <a:rPr lang="es-ES" sz="1400" i="1" dirty="0" smtClean="0">
                <a:solidFill>
                  <a:srgbClr val="FFFF66"/>
                </a:solidFill>
              </a:rPr>
              <a:t>2.- </a:t>
            </a:r>
            <a:r>
              <a:rPr lang="es-ES" sz="1400" i="1" dirty="0">
                <a:solidFill>
                  <a:srgbClr val="FFFF66"/>
                </a:solidFill>
              </a:rPr>
              <a:t>Modelos basados en </a:t>
            </a:r>
            <a:r>
              <a:rPr lang="es-ES" sz="1400" i="1" dirty="0" smtClean="0">
                <a:solidFill>
                  <a:srgbClr val="FFFF66"/>
                </a:solidFill>
              </a:rPr>
              <a:t> sistemas de ecuaciones </a:t>
            </a:r>
            <a:r>
              <a:rPr lang="es-ES" sz="1400" i="1" dirty="0">
                <a:solidFill>
                  <a:srgbClr val="FFFF66"/>
                </a:solidFill>
              </a:rPr>
              <a:t>en diferencias</a:t>
            </a:r>
          </a:p>
        </p:txBody>
      </p:sp>
      <p:sp>
        <p:nvSpPr>
          <p:cNvPr id="13" name="12 CuadroTexto"/>
          <p:cNvSpPr txBox="1"/>
          <p:nvPr/>
        </p:nvSpPr>
        <p:spPr>
          <a:xfrm>
            <a:off x="618650" y="6383827"/>
            <a:ext cx="3089253" cy="338554"/>
          </a:xfrm>
          <a:prstGeom prst="rect">
            <a:avLst/>
          </a:prstGeom>
          <a:noFill/>
        </p:spPr>
        <p:txBody>
          <a:bodyPr wrap="square" rtlCol="0">
            <a:spAutoFit/>
          </a:bodyPr>
          <a:lstStyle/>
          <a:p>
            <a:r>
              <a:rPr lang="es-ES" sz="1600" b="1" i="1" dirty="0" smtClean="0">
                <a:solidFill>
                  <a:schemeClr val="bg1"/>
                </a:solidFill>
              </a:rPr>
              <a:t>Tablas de vida y Modelo de Leslie.</a:t>
            </a:r>
            <a:endParaRPr lang="es-ES" sz="1600" b="1" i="1" dirty="0">
              <a:solidFill>
                <a:schemeClr val="bg1"/>
              </a:solidFill>
            </a:endParaRPr>
          </a:p>
        </p:txBody>
      </p:sp>
      <p:sp>
        <p:nvSpPr>
          <p:cNvPr id="14" name="13 Rectángulo"/>
          <p:cNvSpPr/>
          <p:nvPr/>
        </p:nvSpPr>
        <p:spPr>
          <a:xfrm>
            <a:off x="2555776" y="1196752"/>
            <a:ext cx="3624647" cy="523220"/>
          </a:xfrm>
          <a:prstGeom prst="rect">
            <a:avLst/>
          </a:prstGeom>
        </p:spPr>
        <p:txBody>
          <a:bodyPr wrap="none">
            <a:spAutoFit/>
          </a:bodyPr>
          <a:lstStyle/>
          <a:p>
            <a:r>
              <a:rPr lang="es-ES" sz="2800" dirty="0" smtClean="0">
                <a:solidFill>
                  <a:srgbClr val="FFFF00"/>
                </a:solidFill>
              </a:rPr>
              <a:t>EL THAR DEL HIMALAYA</a:t>
            </a:r>
            <a:endParaRPr lang="es-ES" sz="2800" dirty="0">
              <a:solidFill>
                <a:srgbClr val="FFFF00"/>
              </a:solidFill>
            </a:endParaRPr>
          </a:p>
        </p:txBody>
      </p:sp>
      <p:sp>
        <p:nvSpPr>
          <p:cNvPr id="15" name="14 Rectángulo"/>
          <p:cNvSpPr/>
          <p:nvPr/>
        </p:nvSpPr>
        <p:spPr>
          <a:xfrm>
            <a:off x="827584" y="2132856"/>
            <a:ext cx="3456384" cy="3416320"/>
          </a:xfrm>
          <a:prstGeom prst="rect">
            <a:avLst/>
          </a:prstGeom>
        </p:spPr>
        <p:txBody>
          <a:bodyPr wrap="square">
            <a:spAutoFit/>
          </a:bodyPr>
          <a:lstStyle/>
          <a:p>
            <a:pPr algn="just">
              <a:buFont typeface="Arial" pitchFamily="34" charset="0"/>
              <a:buChar char="•"/>
            </a:pPr>
            <a:r>
              <a:rPr lang="es-ES" dirty="0" smtClean="0">
                <a:solidFill>
                  <a:schemeClr val="bg1"/>
                </a:solidFill>
              </a:rPr>
              <a:t> El </a:t>
            </a:r>
            <a:r>
              <a:rPr lang="es-ES" dirty="0" err="1" smtClean="0">
                <a:solidFill>
                  <a:schemeClr val="bg1"/>
                </a:solidFill>
              </a:rPr>
              <a:t>Thar</a:t>
            </a:r>
            <a:r>
              <a:rPr lang="es-ES" dirty="0" smtClean="0">
                <a:solidFill>
                  <a:schemeClr val="bg1"/>
                </a:solidFill>
              </a:rPr>
              <a:t> del Himalaya, es un ungulado que se introdujo hace justo un siglo en los Alpes de Nueva Zelanda a partir de 13 individuos fundadores, los cuales provenían de una población de 29 individuos mantenidos en cautividad. Este modelo se presenta como un buen ejemplo de reintroducción de especies en cautividad a partir de pequeñas poblaciones iniciales.</a:t>
            </a:r>
            <a:endParaRPr lang="es-ES" dirty="0">
              <a:solidFill>
                <a:schemeClr val="bg1"/>
              </a:solidFill>
            </a:endParaRPr>
          </a:p>
        </p:txBody>
      </p:sp>
      <p:pic>
        <p:nvPicPr>
          <p:cNvPr id="15362" name="Picture 2"/>
          <p:cNvPicPr>
            <a:picLocks noChangeAspect="1" noChangeArrowheads="1"/>
          </p:cNvPicPr>
          <p:nvPr/>
        </p:nvPicPr>
        <p:blipFill>
          <a:blip r:embed="rId2" cstate="print"/>
          <a:srcRect l="32775" t="27990" r="18794" b="20981"/>
          <a:stretch>
            <a:fillRect/>
          </a:stretch>
        </p:blipFill>
        <p:spPr bwMode="auto">
          <a:xfrm>
            <a:off x="4499992" y="2276872"/>
            <a:ext cx="4155128" cy="2736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CuadroTexto"/>
          <p:cNvSpPr txBox="1">
            <a:spLocks noChangeArrowheads="1"/>
          </p:cNvSpPr>
          <p:nvPr/>
        </p:nvSpPr>
        <p:spPr bwMode="auto">
          <a:xfrm>
            <a:off x="3214678" y="428625"/>
            <a:ext cx="4786322" cy="523220"/>
          </a:xfrm>
          <a:prstGeom prst="rect">
            <a:avLst/>
          </a:prstGeom>
          <a:noFill/>
          <a:ln w="9525">
            <a:noFill/>
            <a:miter lim="800000"/>
            <a:headEnd/>
            <a:tailEnd/>
          </a:ln>
        </p:spPr>
        <p:txBody>
          <a:bodyPr wrap="square">
            <a:spAutoFit/>
          </a:bodyPr>
          <a:lstStyle/>
          <a:p>
            <a:pPr algn="r"/>
            <a:r>
              <a:rPr lang="es-ES" sz="2800" b="1" dirty="0" smtClean="0">
                <a:solidFill>
                  <a:schemeClr val="bg1"/>
                </a:solidFill>
                <a:latin typeface="Bradley Hand ITC" pitchFamily="66" charset="0"/>
              </a:rPr>
              <a:t>2.1</a:t>
            </a:r>
            <a:r>
              <a:rPr lang="es-ES" sz="2800" b="1" dirty="0">
                <a:solidFill>
                  <a:schemeClr val="bg1"/>
                </a:solidFill>
                <a:latin typeface="Bradley Hand ITC" pitchFamily="66" charset="0"/>
              </a:rPr>
              <a:t>.- </a:t>
            </a:r>
            <a:r>
              <a:rPr lang="es-ES" sz="2800" b="1" dirty="0" smtClean="0">
                <a:solidFill>
                  <a:schemeClr val="bg1"/>
                </a:solidFill>
                <a:latin typeface="Bradley Hand ITC" pitchFamily="66" charset="0"/>
              </a:rPr>
              <a:t>Modelos matriciales</a:t>
            </a:r>
            <a:endParaRPr lang="es-ES" sz="2800" b="1" dirty="0">
              <a:solidFill>
                <a:schemeClr val="bg1"/>
              </a:solidFill>
              <a:latin typeface="Bradley Hand ITC" pitchFamily="66" charset="0"/>
            </a:endParaRPr>
          </a:p>
        </p:txBody>
      </p:sp>
      <p:sp>
        <p:nvSpPr>
          <p:cNvPr id="4" name="3 Rectángulo"/>
          <p:cNvSpPr/>
          <p:nvPr/>
        </p:nvSpPr>
        <p:spPr>
          <a:xfrm>
            <a:off x="642937" y="642938"/>
            <a:ext cx="3204000"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5" name="4 Rectángulo"/>
          <p:cNvSpPr/>
          <p:nvPr/>
        </p:nvSpPr>
        <p:spPr>
          <a:xfrm>
            <a:off x="8183563" y="642938"/>
            <a:ext cx="576262"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 name="Rectangle 3"/>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8"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9" name="Rectangle 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10" name="9 Rectángulo"/>
          <p:cNvSpPr/>
          <p:nvPr/>
        </p:nvSpPr>
        <p:spPr>
          <a:xfrm>
            <a:off x="687388" y="6715125"/>
            <a:ext cx="8099425" cy="714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1" name="10 Rectángulo"/>
          <p:cNvSpPr>
            <a:spLocks noChangeArrowheads="1"/>
          </p:cNvSpPr>
          <p:nvPr/>
        </p:nvSpPr>
        <p:spPr bwMode="auto">
          <a:xfrm>
            <a:off x="1571625" y="6407150"/>
            <a:ext cx="7072313" cy="307975"/>
          </a:xfrm>
          <a:prstGeom prst="rect">
            <a:avLst/>
          </a:prstGeom>
          <a:noFill/>
          <a:ln w="9525">
            <a:noFill/>
            <a:miter lim="800000"/>
            <a:headEnd/>
            <a:tailEnd/>
          </a:ln>
        </p:spPr>
        <p:txBody>
          <a:bodyPr>
            <a:spAutoFit/>
          </a:bodyPr>
          <a:lstStyle/>
          <a:p>
            <a:pPr algn="r"/>
            <a:r>
              <a:rPr lang="es-ES" sz="1400" i="1" dirty="0" smtClean="0">
                <a:solidFill>
                  <a:srgbClr val="FFFF66"/>
                </a:solidFill>
              </a:rPr>
              <a:t>2.- </a:t>
            </a:r>
            <a:r>
              <a:rPr lang="es-ES" sz="1400" i="1" dirty="0">
                <a:solidFill>
                  <a:srgbClr val="FFFF66"/>
                </a:solidFill>
              </a:rPr>
              <a:t>Modelos basados en </a:t>
            </a:r>
            <a:r>
              <a:rPr lang="es-ES" sz="1400" i="1" dirty="0" smtClean="0">
                <a:solidFill>
                  <a:srgbClr val="FFFF66"/>
                </a:solidFill>
              </a:rPr>
              <a:t> sistemas de ecuaciones </a:t>
            </a:r>
            <a:r>
              <a:rPr lang="es-ES" sz="1400" i="1" dirty="0">
                <a:solidFill>
                  <a:srgbClr val="FFFF66"/>
                </a:solidFill>
              </a:rPr>
              <a:t>en diferencias</a:t>
            </a:r>
          </a:p>
        </p:txBody>
      </p:sp>
      <p:pic>
        <p:nvPicPr>
          <p:cNvPr id="18434" name="Picture 2"/>
          <p:cNvPicPr>
            <a:picLocks noChangeAspect="1" noChangeArrowheads="1"/>
          </p:cNvPicPr>
          <p:nvPr/>
        </p:nvPicPr>
        <p:blipFill>
          <a:blip r:embed="rId2" cstate="print"/>
          <a:srcRect l="17419" t="65790" r="15251" b="18145"/>
          <a:stretch>
            <a:fillRect/>
          </a:stretch>
        </p:blipFill>
        <p:spPr bwMode="auto">
          <a:xfrm>
            <a:off x="612440" y="2204864"/>
            <a:ext cx="7920000" cy="1181056"/>
          </a:xfrm>
          <a:prstGeom prst="rect">
            <a:avLst/>
          </a:prstGeom>
          <a:noFill/>
          <a:ln w="9525">
            <a:noFill/>
            <a:miter lim="800000"/>
            <a:headEnd/>
            <a:tailEnd/>
          </a:ln>
        </p:spPr>
      </p:pic>
      <p:pic>
        <p:nvPicPr>
          <p:cNvPr id="18435" name="Picture 3"/>
          <p:cNvPicPr>
            <a:picLocks noChangeAspect="1" noChangeArrowheads="1"/>
          </p:cNvPicPr>
          <p:nvPr/>
        </p:nvPicPr>
        <p:blipFill>
          <a:blip r:embed="rId3" cstate="print"/>
          <a:srcRect l="16238" t="51615" r="16432" b="37045"/>
          <a:stretch>
            <a:fillRect/>
          </a:stretch>
        </p:blipFill>
        <p:spPr bwMode="auto">
          <a:xfrm>
            <a:off x="612440" y="1196756"/>
            <a:ext cx="7920000" cy="833688"/>
          </a:xfrm>
          <a:prstGeom prst="rect">
            <a:avLst/>
          </a:prstGeom>
          <a:noFill/>
          <a:ln w="9525">
            <a:noFill/>
            <a:miter lim="800000"/>
            <a:headEnd/>
            <a:tailEnd/>
          </a:ln>
        </p:spPr>
      </p:pic>
      <p:pic>
        <p:nvPicPr>
          <p:cNvPr id="18436" name="Picture 4"/>
          <p:cNvPicPr>
            <a:picLocks noChangeAspect="1" noChangeArrowheads="1"/>
          </p:cNvPicPr>
          <p:nvPr/>
        </p:nvPicPr>
        <p:blipFill>
          <a:blip r:embed="rId4" cstate="print"/>
          <a:srcRect l="17516" t="61340" r="15744" b="27320"/>
          <a:stretch>
            <a:fillRect/>
          </a:stretch>
        </p:blipFill>
        <p:spPr bwMode="auto">
          <a:xfrm>
            <a:off x="611560" y="3573016"/>
            <a:ext cx="7920000" cy="841062"/>
          </a:xfrm>
          <a:prstGeom prst="rect">
            <a:avLst/>
          </a:prstGeom>
          <a:noFill/>
          <a:ln w="9525">
            <a:noFill/>
            <a:miter lim="800000"/>
            <a:headEnd/>
            <a:tailEnd/>
          </a:ln>
        </p:spPr>
      </p:pic>
      <p:pic>
        <p:nvPicPr>
          <p:cNvPr id="18437" name="Picture 5"/>
          <p:cNvPicPr>
            <a:picLocks noChangeAspect="1" noChangeArrowheads="1"/>
          </p:cNvPicPr>
          <p:nvPr/>
        </p:nvPicPr>
        <p:blipFill>
          <a:blip r:embed="rId5" cstate="print"/>
          <a:srcRect l="15453" t="36770" r="16335" b="50000"/>
          <a:stretch>
            <a:fillRect/>
          </a:stretch>
        </p:blipFill>
        <p:spPr bwMode="auto">
          <a:xfrm>
            <a:off x="611560" y="4509120"/>
            <a:ext cx="7920000" cy="960058"/>
          </a:xfrm>
          <a:prstGeom prst="rect">
            <a:avLst/>
          </a:prstGeom>
          <a:noFill/>
          <a:ln w="9525">
            <a:noFill/>
            <a:miter lim="800000"/>
            <a:headEnd/>
            <a:tailEnd/>
          </a:ln>
        </p:spPr>
      </p:pic>
      <p:sp>
        <p:nvSpPr>
          <p:cNvPr id="16" name="15 CuadroTexto"/>
          <p:cNvSpPr txBox="1"/>
          <p:nvPr/>
        </p:nvSpPr>
        <p:spPr>
          <a:xfrm>
            <a:off x="3334216" y="4018712"/>
            <a:ext cx="4176464" cy="338554"/>
          </a:xfrm>
          <a:prstGeom prst="rect">
            <a:avLst/>
          </a:prstGeom>
          <a:noFill/>
        </p:spPr>
        <p:txBody>
          <a:bodyPr wrap="square" rtlCol="0">
            <a:spAutoFit/>
          </a:bodyPr>
          <a:lstStyle/>
          <a:p>
            <a:r>
              <a:rPr lang="es-ES" sz="1600" b="1" i="1" dirty="0" smtClean="0">
                <a:solidFill>
                  <a:srgbClr val="696969"/>
                </a:solidFill>
              </a:rPr>
              <a:t>También lo representaremos por f(x)</a:t>
            </a:r>
            <a:endParaRPr lang="es-ES" sz="1600" b="1" i="1" dirty="0">
              <a:solidFill>
                <a:srgbClr val="696969"/>
              </a:solidFill>
            </a:endParaRPr>
          </a:p>
        </p:txBody>
      </p:sp>
      <p:sp>
        <p:nvSpPr>
          <p:cNvPr id="17" name="16 Rectángulo"/>
          <p:cNvSpPr/>
          <p:nvPr/>
        </p:nvSpPr>
        <p:spPr>
          <a:xfrm>
            <a:off x="2987824" y="1268760"/>
            <a:ext cx="28803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456472" y="3024248"/>
            <a:ext cx="50405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Rectángulo"/>
          <p:cNvSpPr/>
          <p:nvPr/>
        </p:nvSpPr>
        <p:spPr>
          <a:xfrm>
            <a:off x="2987824" y="3717032"/>
            <a:ext cx="50405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Rectángulo"/>
          <p:cNvSpPr/>
          <p:nvPr/>
        </p:nvSpPr>
        <p:spPr>
          <a:xfrm>
            <a:off x="6142528" y="4077072"/>
            <a:ext cx="445696" cy="2743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Rectángulo"/>
          <p:cNvSpPr/>
          <p:nvPr/>
        </p:nvSpPr>
        <p:spPr>
          <a:xfrm>
            <a:off x="3059832" y="4711496"/>
            <a:ext cx="445696" cy="2743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CuadroTexto"/>
          <p:cNvSpPr txBox="1"/>
          <p:nvPr/>
        </p:nvSpPr>
        <p:spPr>
          <a:xfrm>
            <a:off x="618650" y="6383827"/>
            <a:ext cx="3089253" cy="338554"/>
          </a:xfrm>
          <a:prstGeom prst="rect">
            <a:avLst/>
          </a:prstGeom>
          <a:noFill/>
        </p:spPr>
        <p:txBody>
          <a:bodyPr wrap="square" rtlCol="0">
            <a:spAutoFit/>
          </a:bodyPr>
          <a:lstStyle/>
          <a:p>
            <a:r>
              <a:rPr lang="es-ES" sz="1600" b="1" i="1" dirty="0" smtClean="0">
                <a:solidFill>
                  <a:schemeClr val="bg1"/>
                </a:solidFill>
              </a:rPr>
              <a:t>Tablas de vida y Modelo de Leslie.</a:t>
            </a:r>
            <a:endParaRPr lang="es-ES" sz="1600" b="1" i="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dissolve">
                                      <p:cBhvr>
                                        <p:cTn id="7" dur="500"/>
                                        <p:tgtEl>
                                          <p:spTgt spid="1843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8436"/>
                                        </p:tgtEl>
                                        <p:attrNameLst>
                                          <p:attrName>style.visibility</p:attrName>
                                        </p:attrNameLst>
                                      </p:cBhvr>
                                      <p:to>
                                        <p:strVal val="visible"/>
                                      </p:to>
                                    </p:set>
                                    <p:animEffect transition="in" filter="dissolve">
                                      <p:cBhvr>
                                        <p:cTn id="15" dur="500"/>
                                        <p:tgtEl>
                                          <p:spTgt spid="1843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dissolve">
                                      <p:cBhvr>
                                        <p:cTn id="18" dur="500"/>
                                        <p:tgtEl>
                                          <p:spTgt spid="20"/>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dissolv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8437"/>
                                        </p:tgtEl>
                                        <p:attrNameLst>
                                          <p:attrName>style.visibility</p:attrName>
                                        </p:attrNameLst>
                                      </p:cBhvr>
                                      <p:to>
                                        <p:strVal val="visible"/>
                                      </p:to>
                                    </p:set>
                                    <p:animEffect transition="in" filter="dissolve">
                                      <p:cBhvr>
                                        <p:cTn id="29" dur="500"/>
                                        <p:tgtEl>
                                          <p:spTgt spid="18437"/>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dissolv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P spid="19" grpId="0" animBg="1"/>
      <p:bldP spid="20"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l="16238" t="46890" r="14069" b="32014"/>
          <a:stretch>
            <a:fillRect/>
          </a:stretch>
        </p:blipFill>
        <p:spPr bwMode="auto">
          <a:xfrm>
            <a:off x="539552" y="1700808"/>
            <a:ext cx="7992888" cy="1512168"/>
          </a:xfrm>
          <a:prstGeom prst="rect">
            <a:avLst/>
          </a:prstGeom>
          <a:noFill/>
          <a:ln w="9525">
            <a:noFill/>
            <a:miter lim="800000"/>
            <a:headEnd/>
            <a:tailEnd/>
          </a:ln>
        </p:spPr>
      </p:pic>
      <p:sp>
        <p:nvSpPr>
          <p:cNvPr id="3" name="4 CuadroTexto"/>
          <p:cNvSpPr txBox="1">
            <a:spLocks noChangeArrowheads="1"/>
          </p:cNvSpPr>
          <p:nvPr/>
        </p:nvSpPr>
        <p:spPr bwMode="auto">
          <a:xfrm>
            <a:off x="3214678" y="428625"/>
            <a:ext cx="4786322" cy="523220"/>
          </a:xfrm>
          <a:prstGeom prst="rect">
            <a:avLst/>
          </a:prstGeom>
          <a:noFill/>
          <a:ln w="9525">
            <a:noFill/>
            <a:miter lim="800000"/>
            <a:headEnd/>
            <a:tailEnd/>
          </a:ln>
        </p:spPr>
        <p:txBody>
          <a:bodyPr wrap="square">
            <a:spAutoFit/>
          </a:bodyPr>
          <a:lstStyle/>
          <a:p>
            <a:pPr algn="r"/>
            <a:r>
              <a:rPr lang="es-ES" sz="2800" b="1" dirty="0" smtClean="0">
                <a:solidFill>
                  <a:schemeClr val="bg1"/>
                </a:solidFill>
                <a:latin typeface="Bradley Hand ITC" pitchFamily="66" charset="0"/>
              </a:rPr>
              <a:t>2.1</a:t>
            </a:r>
            <a:r>
              <a:rPr lang="es-ES" sz="2800" b="1" dirty="0">
                <a:solidFill>
                  <a:schemeClr val="bg1"/>
                </a:solidFill>
                <a:latin typeface="Bradley Hand ITC" pitchFamily="66" charset="0"/>
              </a:rPr>
              <a:t>.- </a:t>
            </a:r>
            <a:r>
              <a:rPr lang="es-ES" sz="2800" b="1" dirty="0" smtClean="0">
                <a:solidFill>
                  <a:schemeClr val="bg1"/>
                </a:solidFill>
                <a:latin typeface="Bradley Hand ITC" pitchFamily="66" charset="0"/>
              </a:rPr>
              <a:t>Modelos matriciales</a:t>
            </a:r>
            <a:endParaRPr lang="es-ES" sz="2800" b="1" dirty="0">
              <a:solidFill>
                <a:schemeClr val="bg1"/>
              </a:solidFill>
              <a:latin typeface="Bradley Hand ITC" pitchFamily="66" charset="0"/>
            </a:endParaRPr>
          </a:p>
        </p:txBody>
      </p:sp>
      <p:sp>
        <p:nvSpPr>
          <p:cNvPr id="4" name="3 Rectángulo"/>
          <p:cNvSpPr/>
          <p:nvPr/>
        </p:nvSpPr>
        <p:spPr>
          <a:xfrm>
            <a:off x="642937" y="642938"/>
            <a:ext cx="3204000"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5" name="4 Rectángulo"/>
          <p:cNvSpPr/>
          <p:nvPr/>
        </p:nvSpPr>
        <p:spPr>
          <a:xfrm>
            <a:off x="8183563" y="642938"/>
            <a:ext cx="576262"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 name="Rectangle 3"/>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8"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9" name="Rectangle 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10" name="9 Rectángulo"/>
          <p:cNvSpPr/>
          <p:nvPr/>
        </p:nvSpPr>
        <p:spPr>
          <a:xfrm>
            <a:off x="687388" y="6715125"/>
            <a:ext cx="8099425" cy="714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1" name="10 Rectángulo"/>
          <p:cNvSpPr>
            <a:spLocks noChangeArrowheads="1"/>
          </p:cNvSpPr>
          <p:nvPr/>
        </p:nvSpPr>
        <p:spPr bwMode="auto">
          <a:xfrm>
            <a:off x="1571625" y="6407150"/>
            <a:ext cx="7072313" cy="307975"/>
          </a:xfrm>
          <a:prstGeom prst="rect">
            <a:avLst/>
          </a:prstGeom>
          <a:noFill/>
          <a:ln w="9525">
            <a:noFill/>
            <a:miter lim="800000"/>
            <a:headEnd/>
            <a:tailEnd/>
          </a:ln>
        </p:spPr>
        <p:txBody>
          <a:bodyPr>
            <a:spAutoFit/>
          </a:bodyPr>
          <a:lstStyle/>
          <a:p>
            <a:pPr algn="r"/>
            <a:r>
              <a:rPr lang="es-ES" sz="1400" i="1" dirty="0" smtClean="0">
                <a:solidFill>
                  <a:srgbClr val="FFFF66"/>
                </a:solidFill>
              </a:rPr>
              <a:t>2.- </a:t>
            </a:r>
            <a:r>
              <a:rPr lang="es-ES" sz="1400" i="1" dirty="0">
                <a:solidFill>
                  <a:srgbClr val="FFFF66"/>
                </a:solidFill>
              </a:rPr>
              <a:t>Modelos basados en </a:t>
            </a:r>
            <a:r>
              <a:rPr lang="es-ES" sz="1400" i="1" dirty="0" smtClean="0">
                <a:solidFill>
                  <a:srgbClr val="FFFF66"/>
                </a:solidFill>
              </a:rPr>
              <a:t> sistemas de ecuaciones </a:t>
            </a:r>
            <a:r>
              <a:rPr lang="es-ES" sz="1400" i="1" dirty="0">
                <a:solidFill>
                  <a:srgbClr val="FFFF66"/>
                </a:solidFill>
              </a:rPr>
              <a:t>en diferencias</a:t>
            </a:r>
          </a:p>
        </p:txBody>
      </p:sp>
      <p:pic>
        <p:nvPicPr>
          <p:cNvPr id="17" name="Picture 2"/>
          <p:cNvPicPr>
            <a:picLocks noChangeAspect="1" noChangeArrowheads="1"/>
          </p:cNvPicPr>
          <p:nvPr/>
        </p:nvPicPr>
        <p:blipFill>
          <a:blip r:embed="rId2" cstate="print"/>
          <a:srcRect l="16238" t="67986" r="14069" b="19090"/>
          <a:stretch>
            <a:fillRect/>
          </a:stretch>
        </p:blipFill>
        <p:spPr bwMode="auto">
          <a:xfrm>
            <a:off x="539552" y="3717032"/>
            <a:ext cx="7992888" cy="926340"/>
          </a:xfrm>
          <a:prstGeom prst="rect">
            <a:avLst/>
          </a:prstGeom>
          <a:noFill/>
          <a:ln w="9525">
            <a:noFill/>
            <a:miter lim="800000"/>
            <a:headEnd/>
            <a:tailEnd/>
          </a:ln>
        </p:spPr>
      </p:pic>
      <p:sp>
        <p:nvSpPr>
          <p:cNvPr id="14" name="13 CuadroTexto"/>
          <p:cNvSpPr txBox="1"/>
          <p:nvPr/>
        </p:nvSpPr>
        <p:spPr>
          <a:xfrm>
            <a:off x="618650" y="6383827"/>
            <a:ext cx="3089253" cy="338554"/>
          </a:xfrm>
          <a:prstGeom prst="rect">
            <a:avLst/>
          </a:prstGeom>
          <a:noFill/>
        </p:spPr>
        <p:txBody>
          <a:bodyPr wrap="square" rtlCol="0">
            <a:spAutoFit/>
          </a:bodyPr>
          <a:lstStyle/>
          <a:p>
            <a:r>
              <a:rPr lang="es-ES" sz="1600" b="1" i="1" dirty="0" smtClean="0">
                <a:solidFill>
                  <a:schemeClr val="bg1"/>
                </a:solidFill>
              </a:rPr>
              <a:t>Tablas de vida y Modelo de Leslie.</a:t>
            </a:r>
            <a:endParaRPr lang="es-ES" sz="1600" b="1" i="1" dirty="0">
              <a:solidFill>
                <a:schemeClr val="bg1"/>
              </a:solidFill>
            </a:endParaRPr>
          </a:p>
        </p:txBody>
      </p:sp>
      <p:sp>
        <p:nvSpPr>
          <p:cNvPr id="2" name="1 Rectángulo"/>
          <p:cNvSpPr/>
          <p:nvPr/>
        </p:nvSpPr>
        <p:spPr>
          <a:xfrm>
            <a:off x="395536" y="3501008"/>
            <a:ext cx="8248402" cy="144016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CuadroTexto"/>
          <p:cNvSpPr txBox="1">
            <a:spLocks noChangeArrowheads="1"/>
          </p:cNvSpPr>
          <p:nvPr/>
        </p:nvSpPr>
        <p:spPr bwMode="auto">
          <a:xfrm>
            <a:off x="3214678" y="428625"/>
            <a:ext cx="4786322" cy="523220"/>
          </a:xfrm>
          <a:prstGeom prst="rect">
            <a:avLst/>
          </a:prstGeom>
          <a:noFill/>
          <a:ln w="9525">
            <a:noFill/>
            <a:miter lim="800000"/>
            <a:headEnd/>
            <a:tailEnd/>
          </a:ln>
        </p:spPr>
        <p:txBody>
          <a:bodyPr wrap="square">
            <a:spAutoFit/>
          </a:bodyPr>
          <a:lstStyle/>
          <a:p>
            <a:pPr algn="r"/>
            <a:r>
              <a:rPr lang="es-ES" sz="2800" b="1" dirty="0" smtClean="0">
                <a:solidFill>
                  <a:schemeClr val="bg1"/>
                </a:solidFill>
                <a:latin typeface="Bradley Hand ITC" pitchFamily="66" charset="0"/>
              </a:rPr>
              <a:t>2.1</a:t>
            </a:r>
            <a:r>
              <a:rPr lang="es-ES" sz="2800" b="1" dirty="0">
                <a:solidFill>
                  <a:schemeClr val="bg1"/>
                </a:solidFill>
                <a:latin typeface="Bradley Hand ITC" pitchFamily="66" charset="0"/>
              </a:rPr>
              <a:t>.- </a:t>
            </a:r>
            <a:r>
              <a:rPr lang="es-ES" sz="2800" b="1" dirty="0" smtClean="0">
                <a:solidFill>
                  <a:schemeClr val="bg1"/>
                </a:solidFill>
                <a:latin typeface="Bradley Hand ITC" pitchFamily="66" charset="0"/>
              </a:rPr>
              <a:t>Modelos matriciales</a:t>
            </a:r>
            <a:endParaRPr lang="es-ES" sz="2800" b="1" dirty="0">
              <a:solidFill>
                <a:schemeClr val="bg1"/>
              </a:solidFill>
              <a:latin typeface="Bradley Hand ITC" pitchFamily="66" charset="0"/>
            </a:endParaRPr>
          </a:p>
        </p:txBody>
      </p:sp>
      <p:sp>
        <p:nvSpPr>
          <p:cNvPr id="4" name="3 Rectángulo"/>
          <p:cNvSpPr/>
          <p:nvPr/>
        </p:nvSpPr>
        <p:spPr>
          <a:xfrm>
            <a:off x="642937" y="642938"/>
            <a:ext cx="3204000"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5" name="4 Rectángulo"/>
          <p:cNvSpPr/>
          <p:nvPr/>
        </p:nvSpPr>
        <p:spPr>
          <a:xfrm>
            <a:off x="8183563" y="642938"/>
            <a:ext cx="576262"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 name="Rectangle 3"/>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8"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9" name="Rectangle 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10" name="9 Rectángulo"/>
          <p:cNvSpPr/>
          <p:nvPr/>
        </p:nvSpPr>
        <p:spPr>
          <a:xfrm>
            <a:off x="687388" y="6715125"/>
            <a:ext cx="8099425" cy="714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1" name="10 Rectángulo"/>
          <p:cNvSpPr>
            <a:spLocks noChangeArrowheads="1"/>
          </p:cNvSpPr>
          <p:nvPr/>
        </p:nvSpPr>
        <p:spPr bwMode="auto">
          <a:xfrm>
            <a:off x="1571625" y="6407150"/>
            <a:ext cx="7072313" cy="307975"/>
          </a:xfrm>
          <a:prstGeom prst="rect">
            <a:avLst/>
          </a:prstGeom>
          <a:noFill/>
          <a:ln w="9525">
            <a:noFill/>
            <a:miter lim="800000"/>
            <a:headEnd/>
            <a:tailEnd/>
          </a:ln>
        </p:spPr>
        <p:txBody>
          <a:bodyPr>
            <a:spAutoFit/>
          </a:bodyPr>
          <a:lstStyle/>
          <a:p>
            <a:pPr algn="r"/>
            <a:r>
              <a:rPr lang="es-ES" sz="1400" i="1" dirty="0" smtClean="0">
                <a:solidFill>
                  <a:srgbClr val="FFFF66"/>
                </a:solidFill>
              </a:rPr>
              <a:t>2.- </a:t>
            </a:r>
            <a:r>
              <a:rPr lang="es-ES" sz="1400" i="1" dirty="0">
                <a:solidFill>
                  <a:srgbClr val="FFFF66"/>
                </a:solidFill>
              </a:rPr>
              <a:t>Modelos basados en </a:t>
            </a:r>
            <a:r>
              <a:rPr lang="es-ES" sz="1400" i="1" dirty="0" smtClean="0">
                <a:solidFill>
                  <a:srgbClr val="FFFF66"/>
                </a:solidFill>
              </a:rPr>
              <a:t> sistemas de ecuaciones </a:t>
            </a:r>
            <a:r>
              <a:rPr lang="es-ES" sz="1400" i="1" dirty="0">
                <a:solidFill>
                  <a:srgbClr val="FFFF66"/>
                </a:solidFill>
              </a:rPr>
              <a:t>en diferencias</a:t>
            </a:r>
          </a:p>
        </p:txBody>
      </p:sp>
      <p:pic>
        <p:nvPicPr>
          <p:cNvPr id="17410" name="Picture 2"/>
          <p:cNvPicPr>
            <a:picLocks noChangeAspect="1" noChangeArrowheads="1"/>
          </p:cNvPicPr>
          <p:nvPr/>
        </p:nvPicPr>
        <p:blipFill>
          <a:blip r:embed="rId2" cstate="print"/>
          <a:srcRect l="22144" t="17595" r="56594" b="20981"/>
          <a:stretch>
            <a:fillRect/>
          </a:stretch>
        </p:blipFill>
        <p:spPr bwMode="auto">
          <a:xfrm>
            <a:off x="395536" y="1196752"/>
            <a:ext cx="2592288" cy="4680520"/>
          </a:xfrm>
          <a:prstGeom prst="rect">
            <a:avLst/>
          </a:prstGeom>
          <a:noFill/>
          <a:ln w="9525">
            <a:noFill/>
            <a:miter lim="800000"/>
            <a:headEnd/>
            <a:tailEnd/>
          </a:ln>
        </p:spPr>
      </p:pic>
      <p:pic>
        <p:nvPicPr>
          <p:cNvPr id="15" name="Picture 2"/>
          <p:cNvPicPr>
            <a:picLocks noChangeAspect="1" noChangeArrowheads="1"/>
          </p:cNvPicPr>
          <p:nvPr/>
        </p:nvPicPr>
        <p:blipFill>
          <a:blip r:embed="rId2" cstate="print"/>
          <a:srcRect l="43406" t="17595" r="50688" b="20981"/>
          <a:stretch>
            <a:fillRect/>
          </a:stretch>
        </p:blipFill>
        <p:spPr bwMode="auto">
          <a:xfrm>
            <a:off x="2987824" y="1196752"/>
            <a:ext cx="720080" cy="4680520"/>
          </a:xfrm>
          <a:prstGeom prst="rect">
            <a:avLst/>
          </a:prstGeom>
          <a:noFill/>
          <a:ln w="9525">
            <a:noFill/>
            <a:miter lim="800000"/>
            <a:headEnd/>
            <a:tailEnd/>
          </a:ln>
        </p:spPr>
      </p:pic>
      <p:pic>
        <p:nvPicPr>
          <p:cNvPr id="16" name="Picture 2"/>
          <p:cNvPicPr>
            <a:picLocks noChangeAspect="1" noChangeArrowheads="1"/>
          </p:cNvPicPr>
          <p:nvPr/>
        </p:nvPicPr>
        <p:blipFill>
          <a:blip r:embed="rId2" cstate="print"/>
          <a:srcRect l="49312" t="17595" r="33560" b="20981"/>
          <a:stretch>
            <a:fillRect/>
          </a:stretch>
        </p:blipFill>
        <p:spPr bwMode="auto">
          <a:xfrm>
            <a:off x="3707904" y="1196752"/>
            <a:ext cx="2088232" cy="4680520"/>
          </a:xfrm>
          <a:prstGeom prst="rect">
            <a:avLst/>
          </a:prstGeom>
          <a:noFill/>
          <a:ln w="9525">
            <a:noFill/>
            <a:miter lim="800000"/>
            <a:headEnd/>
            <a:tailEnd/>
          </a:ln>
        </p:spPr>
      </p:pic>
      <p:pic>
        <p:nvPicPr>
          <p:cNvPr id="18" name="Picture 2"/>
          <p:cNvPicPr>
            <a:picLocks noChangeAspect="1" noChangeArrowheads="1"/>
          </p:cNvPicPr>
          <p:nvPr/>
        </p:nvPicPr>
        <p:blipFill>
          <a:blip r:embed="rId2" cstate="print"/>
          <a:srcRect l="65849" t="17595" r="21157" b="20981"/>
          <a:stretch>
            <a:fillRect/>
          </a:stretch>
        </p:blipFill>
        <p:spPr bwMode="auto">
          <a:xfrm>
            <a:off x="5724128" y="1196752"/>
            <a:ext cx="1584176" cy="4680520"/>
          </a:xfrm>
          <a:prstGeom prst="rect">
            <a:avLst/>
          </a:prstGeom>
          <a:noFill/>
          <a:ln w="9525">
            <a:noFill/>
            <a:miter lim="800000"/>
            <a:headEnd/>
            <a:tailEnd/>
          </a:ln>
        </p:spPr>
      </p:pic>
      <p:pic>
        <p:nvPicPr>
          <p:cNvPr id="17411" name="Picture 3"/>
          <p:cNvPicPr>
            <a:picLocks noChangeAspect="1" noChangeArrowheads="1"/>
          </p:cNvPicPr>
          <p:nvPr/>
        </p:nvPicPr>
        <p:blipFill>
          <a:blip r:embed="rId3" cstate="print"/>
          <a:srcRect l="36909" t="51615" r="51869" b="37045"/>
          <a:stretch>
            <a:fillRect/>
          </a:stretch>
        </p:blipFill>
        <p:spPr bwMode="auto">
          <a:xfrm>
            <a:off x="7596336" y="4149080"/>
            <a:ext cx="1368152" cy="864096"/>
          </a:xfrm>
          <a:prstGeom prst="rect">
            <a:avLst/>
          </a:prstGeom>
          <a:noFill/>
          <a:ln w="9525">
            <a:noFill/>
            <a:miter lim="800000"/>
            <a:headEnd/>
            <a:tailEnd/>
          </a:ln>
        </p:spPr>
      </p:pic>
      <p:pic>
        <p:nvPicPr>
          <p:cNvPr id="19" name="Picture 3"/>
          <p:cNvPicPr>
            <a:picLocks noChangeAspect="1" noChangeArrowheads="1"/>
          </p:cNvPicPr>
          <p:nvPr/>
        </p:nvPicPr>
        <p:blipFill>
          <a:blip r:embed="rId3" cstate="print"/>
          <a:srcRect l="36909" t="74295" r="51869" b="19090"/>
          <a:stretch>
            <a:fillRect/>
          </a:stretch>
        </p:blipFill>
        <p:spPr bwMode="auto">
          <a:xfrm>
            <a:off x="7596336" y="5229200"/>
            <a:ext cx="1368152" cy="504056"/>
          </a:xfrm>
          <a:prstGeom prst="rect">
            <a:avLst/>
          </a:prstGeom>
          <a:noFill/>
          <a:ln w="9525">
            <a:noFill/>
            <a:miter lim="800000"/>
            <a:headEnd/>
            <a:tailEnd/>
          </a:ln>
        </p:spPr>
      </p:pic>
      <p:pic>
        <p:nvPicPr>
          <p:cNvPr id="20" name="Picture 5"/>
          <p:cNvPicPr>
            <a:picLocks noChangeAspect="1" noChangeArrowheads="1"/>
          </p:cNvPicPr>
          <p:nvPr/>
        </p:nvPicPr>
        <p:blipFill>
          <a:blip r:embed="rId4" cstate="print"/>
          <a:srcRect l="42621" t="55670" r="46157" b="33935"/>
          <a:stretch>
            <a:fillRect/>
          </a:stretch>
        </p:blipFill>
        <p:spPr bwMode="auto">
          <a:xfrm>
            <a:off x="7596336" y="3140968"/>
            <a:ext cx="1368152" cy="792088"/>
          </a:xfrm>
          <a:prstGeom prst="rect">
            <a:avLst/>
          </a:prstGeom>
          <a:noFill/>
          <a:ln w="9525">
            <a:noFill/>
            <a:miter lim="800000"/>
            <a:headEnd/>
            <a:tailEnd/>
          </a:ln>
        </p:spPr>
      </p:pic>
      <p:sp>
        <p:nvSpPr>
          <p:cNvPr id="21" name="20 CuadroTexto"/>
          <p:cNvSpPr txBox="1"/>
          <p:nvPr/>
        </p:nvSpPr>
        <p:spPr>
          <a:xfrm>
            <a:off x="1475656" y="858198"/>
            <a:ext cx="1080120" cy="338554"/>
          </a:xfrm>
          <a:prstGeom prst="rect">
            <a:avLst/>
          </a:prstGeom>
          <a:noFill/>
        </p:spPr>
        <p:txBody>
          <a:bodyPr wrap="square" rtlCol="0">
            <a:spAutoFit/>
          </a:bodyPr>
          <a:lstStyle/>
          <a:p>
            <a:r>
              <a:rPr lang="es-ES" sz="1600" dirty="0" smtClean="0">
                <a:solidFill>
                  <a:schemeClr val="bg1"/>
                </a:solidFill>
              </a:rPr>
              <a:t>f(x)=S(x)</a:t>
            </a:r>
            <a:endParaRPr lang="es-ES" sz="1600" dirty="0">
              <a:solidFill>
                <a:schemeClr val="bg1"/>
              </a:solidFill>
            </a:endParaRPr>
          </a:p>
        </p:txBody>
      </p:sp>
      <p:sp>
        <p:nvSpPr>
          <p:cNvPr id="22" name="21 CuadroTexto"/>
          <p:cNvSpPr txBox="1"/>
          <p:nvPr/>
        </p:nvSpPr>
        <p:spPr>
          <a:xfrm>
            <a:off x="618650" y="6383827"/>
            <a:ext cx="3089253" cy="338554"/>
          </a:xfrm>
          <a:prstGeom prst="rect">
            <a:avLst/>
          </a:prstGeom>
          <a:noFill/>
        </p:spPr>
        <p:txBody>
          <a:bodyPr wrap="square" rtlCol="0">
            <a:spAutoFit/>
          </a:bodyPr>
          <a:lstStyle/>
          <a:p>
            <a:r>
              <a:rPr lang="es-ES" sz="1600" b="1" i="1" dirty="0" smtClean="0">
                <a:solidFill>
                  <a:schemeClr val="bg1"/>
                </a:solidFill>
              </a:rPr>
              <a:t>Tablas de vida y Modelo de Leslie.</a:t>
            </a:r>
            <a:endParaRPr lang="es-ES" sz="1600" b="1" i="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dissolv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dissolve">
                                      <p:cBhvr>
                                        <p:cTn id="20" dur="500"/>
                                        <p:tgtEl>
                                          <p:spTgt spid="18"/>
                                        </p:tgtEl>
                                      </p:cBhvr>
                                    </p:animEffect>
                                  </p:childTnLst>
                                </p:cTn>
                              </p:par>
                              <p:par>
                                <p:cTn id="21" presetID="9" presetClass="entr" presetSubtype="0" fill="hold" nodeType="withEffect">
                                  <p:stCondLst>
                                    <p:cond delay="0"/>
                                  </p:stCondLst>
                                  <p:childTnLst>
                                    <p:set>
                                      <p:cBhvr>
                                        <p:cTn id="22" dur="1" fill="hold">
                                          <p:stCondLst>
                                            <p:cond delay="0"/>
                                          </p:stCondLst>
                                        </p:cTn>
                                        <p:tgtEl>
                                          <p:spTgt spid="17411"/>
                                        </p:tgtEl>
                                        <p:attrNameLst>
                                          <p:attrName>style.visibility</p:attrName>
                                        </p:attrNameLst>
                                      </p:cBhvr>
                                      <p:to>
                                        <p:strVal val="visible"/>
                                      </p:to>
                                    </p:set>
                                    <p:animEffect transition="in" filter="dissolve">
                                      <p:cBhvr>
                                        <p:cTn id="23" dur="500"/>
                                        <p:tgtEl>
                                          <p:spTgt spid="17411"/>
                                        </p:tgtEl>
                                      </p:cBhvr>
                                    </p:animEffect>
                                  </p:childTnLst>
                                </p:cTn>
                              </p:par>
                              <p:par>
                                <p:cTn id="24" presetID="9"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dissolve">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CuadroTexto"/>
          <p:cNvSpPr txBox="1">
            <a:spLocks noChangeArrowheads="1"/>
          </p:cNvSpPr>
          <p:nvPr/>
        </p:nvSpPr>
        <p:spPr bwMode="auto">
          <a:xfrm>
            <a:off x="3214678" y="428625"/>
            <a:ext cx="4786322" cy="523220"/>
          </a:xfrm>
          <a:prstGeom prst="rect">
            <a:avLst/>
          </a:prstGeom>
          <a:noFill/>
          <a:ln w="9525">
            <a:noFill/>
            <a:miter lim="800000"/>
            <a:headEnd/>
            <a:tailEnd/>
          </a:ln>
        </p:spPr>
        <p:txBody>
          <a:bodyPr wrap="square">
            <a:spAutoFit/>
          </a:bodyPr>
          <a:lstStyle/>
          <a:p>
            <a:pPr algn="r"/>
            <a:r>
              <a:rPr lang="es-ES" sz="2800" b="1" dirty="0" smtClean="0">
                <a:solidFill>
                  <a:schemeClr val="bg1"/>
                </a:solidFill>
                <a:latin typeface="Bradley Hand ITC" pitchFamily="66" charset="0"/>
              </a:rPr>
              <a:t>2.1</a:t>
            </a:r>
            <a:r>
              <a:rPr lang="es-ES" sz="2800" b="1" dirty="0">
                <a:solidFill>
                  <a:schemeClr val="bg1"/>
                </a:solidFill>
                <a:latin typeface="Bradley Hand ITC" pitchFamily="66" charset="0"/>
              </a:rPr>
              <a:t>.- </a:t>
            </a:r>
            <a:r>
              <a:rPr lang="es-ES" sz="2800" b="1" dirty="0" smtClean="0">
                <a:solidFill>
                  <a:schemeClr val="bg1"/>
                </a:solidFill>
                <a:latin typeface="Bradley Hand ITC" pitchFamily="66" charset="0"/>
              </a:rPr>
              <a:t>Modelos matriciales</a:t>
            </a:r>
            <a:endParaRPr lang="es-ES" sz="2800" b="1" dirty="0">
              <a:solidFill>
                <a:schemeClr val="bg1"/>
              </a:solidFill>
              <a:latin typeface="Bradley Hand ITC" pitchFamily="66" charset="0"/>
            </a:endParaRPr>
          </a:p>
        </p:txBody>
      </p:sp>
      <p:sp>
        <p:nvSpPr>
          <p:cNvPr id="4" name="3 Rectángulo"/>
          <p:cNvSpPr/>
          <p:nvPr/>
        </p:nvSpPr>
        <p:spPr>
          <a:xfrm>
            <a:off x="642937" y="642938"/>
            <a:ext cx="3204000"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5" name="4 Rectángulo"/>
          <p:cNvSpPr/>
          <p:nvPr/>
        </p:nvSpPr>
        <p:spPr>
          <a:xfrm>
            <a:off x="8183563" y="642938"/>
            <a:ext cx="576262"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 name="Rectangle 3"/>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8"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9" name="Rectangle 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10" name="9 Rectángulo"/>
          <p:cNvSpPr/>
          <p:nvPr/>
        </p:nvSpPr>
        <p:spPr>
          <a:xfrm>
            <a:off x="687388" y="6715125"/>
            <a:ext cx="8099425" cy="714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1" name="10 Rectángulo"/>
          <p:cNvSpPr>
            <a:spLocks noChangeArrowheads="1"/>
          </p:cNvSpPr>
          <p:nvPr/>
        </p:nvSpPr>
        <p:spPr bwMode="auto">
          <a:xfrm>
            <a:off x="1571625" y="6407150"/>
            <a:ext cx="7072313" cy="307975"/>
          </a:xfrm>
          <a:prstGeom prst="rect">
            <a:avLst/>
          </a:prstGeom>
          <a:noFill/>
          <a:ln w="9525">
            <a:noFill/>
            <a:miter lim="800000"/>
            <a:headEnd/>
            <a:tailEnd/>
          </a:ln>
        </p:spPr>
        <p:txBody>
          <a:bodyPr>
            <a:spAutoFit/>
          </a:bodyPr>
          <a:lstStyle/>
          <a:p>
            <a:pPr algn="r"/>
            <a:r>
              <a:rPr lang="es-ES" sz="1400" i="1" dirty="0" smtClean="0">
                <a:solidFill>
                  <a:srgbClr val="FFFF66"/>
                </a:solidFill>
              </a:rPr>
              <a:t>2.- </a:t>
            </a:r>
            <a:r>
              <a:rPr lang="es-ES" sz="1400" i="1" dirty="0">
                <a:solidFill>
                  <a:srgbClr val="FFFF66"/>
                </a:solidFill>
              </a:rPr>
              <a:t>Modelos basados en </a:t>
            </a:r>
            <a:r>
              <a:rPr lang="es-ES" sz="1400" i="1" dirty="0" smtClean="0">
                <a:solidFill>
                  <a:srgbClr val="FFFF66"/>
                </a:solidFill>
              </a:rPr>
              <a:t> sistemas de ecuaciones </a:t>
            </a:r>
            <a:r>
              <a:rPr lang="es-ES" sz="1400" i="1" dirty="0">
                <a:solidFill>
                  <a:srgbClr val="FFFF66"/>
                </a:solidFill>
              </a:rPr>
              <a:t>en diferencias</a:t>
            </a:r>
          </a:p>
        </p:txBody>
      </p:sp>
      <p:pic>
        <p:nvPicPr>
          <p:cNvPr id="1026" name="Picture 2"/>
          <p:cNvPicPr>
            <a:picLocks noChangeAspect="1" noChangeArrowheads="1"/>
          </p:cNvPicPr>
          <p:nvPr/>
        </p:nvPicPr>
        <p:blipFill>
          <a:blip r:embed="rId2" cstate="print"/>
          <a:srcRect l="16238" t="27990" r="13188" b="50153"/>
          <a:stretch>
            <a:fillRect/>
          </a:stretch>
        </p:blipFill>
        <p:spPr bwMode="auto">
          <a:xfrm>
            <a:off x="683568" y="1340768"/>
            <a:ext cx="7812360" cy="1512168"/>
          </a:xfrm>
          <a:prstGeom prst="rect">
            <a:avLst/>
          </a:prstGeom>
          <a:noFill/>
          <a:ln w="9525">
            <a:noFill/>
            <a:miter lim="800000"/>
            <a:headEnd/>
            <a:tailEnd/>
          </a:ln>
        </p:spPr>
      </p:pic>
      <p:pic>
        <p:nvPicPr>
          <p:cNvPr id="15" name="Picture 2"/>
          <p:cNvPicPr>
            <a:picLocks noChangeAspect="1" noChangeArrowheads="1"/>
          </p:cNvPicPr>
          <p:nvPr/>
        </p:nvPicPr>
        <p:blipFill>
          <a:blip r:embed="rId2" cstate="print"/>
          <a:srcRect l="16238" t="49847" r="13188" b="3971"/>
          <a:stretch>
            <a:fillRect/>
          </a:stretch>
        </p:blipFill>
        <p:spPr bwMode="auto">
          <a:xfrm>
            <a:off x="683568" y="2852936"/>
            <a:ext cx="7812360" cy="3195139"/>
          </a:xfrm>
          <a:prstGeom prst="rect">
            <a:avLst/>
          </a:prstGeom>
          <a:noFill/>
          <a:ln w="9525">
            <a:noFill/>
            <a:miter lim="800000"/>
            <a:headEnd/>
            <a:tailEnd/>
          </a:ln>
        </p:spPr>
      </p:pic>
      <p:pic>
        <p:nvPicPr>
          <p:cNvPr id="16" name="Picture 2"/>
          <p:cNvPicPr>
            <a:picLocks noChangeAspect="1" noChangeArrowheads="1"/>
          </p:cNvPicPr>
          <p:nvPr/>
        </p:nvPicPr>
        <p:blipFill>
          <a:blip r:embed="rId3" cstate="print"/>
          <a:srcRect l="32184" t="68625" r="50097" b="25705"/>
          <a:stretch>
            <a:fillRect/>
          </a:stretch>
        </p:blipFill>
        <p:spPr bwMode="auto">
          <a:xfrm>
            <a:off x="6228184" y="5517232"/>
            <a:ext cx="2160240" cy="432048"/>
          </a:xfrm>
          <a:prstGeom prst="rect">
            <a:avLst/>
          </a:prstGeom>
          <a:noFill/>
          <a:ln w="57150">
            <a:solidFill>
              <a:srgbClr val="FF0000"/>
            </a:solidFill>
            <a:miter lim="800000"/>
            <a:headEnd/>
            <a:tailEnd/>
          </a:ln>
        </p:spPr>
      </p:pic>
      <p:sp>
        <p:nvSpPr>
          <p:cNvPr id="17" name="16 CuadroTexto"/>
          <p:cNvSpPr txBox="1"/>
          <p:nvPr/>
        </p:nvSpPr>
        <p:spPr>
          <a:xfrm>
            <a:off x="618650" y="6383827"/>
            <a:ext cx="3089253" cy="338554"/>
          </a:xfrm>
          <a:prstGeom prst="rect">
            <a:avLst/>
          </a:prstGeom>
          <a:noFill/>
        </p:spPr>
        <p:txBody>
          <a:bodyPr wrap="square" rtlCol="0">
            <a:spAutoFit/>
          </a:bodyPr>
          <a:lstStyle/>
          <a:p>
            <a:r>
              <a:rPr lang="es-ES" sz="1600" b="1" i="1" dirty="0" smtClean="0">
                <a:solidFill>
                  <a:schemeClr val="bg1"/>
                </a:solidFill>
              </a:rPr>
              <a:t>Tablas de vida y Modelo de Leslie.</a:t>
            </a:r>
            <a:endParaRPr lang="es-ES" sz="1600" b="1" i="1" dirty="0">
              <a:solidFill>
                <a:schemeClr val="bg1"/>
              </a:solidFill>
            </a:endParaRPr>
          </a:p>
        </p:txBody>
      </p:sp>
      <p:sp>
        <p:nvSpPr>
          <p:cNvPr id="2" name="1 Rectángulo"/>
          <p:cNvSpPr/>
          <p:nvPr/>
        </p:nvSpPr>
        <p:spPr>
          <a:xfrm>
            <a:off x="6891007" y="2780928"/>
            <a:ext cx="1389026" cy="50405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627784" y="3501008"/>
            <a:ext cx="3816424" cy="151216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Rectángulo"/>
          <p:cNvSpPr/>
          <p:nvPr/>
        </p:nvSpPr>
        <p:spPr>
          <a:xfrm>
            <a:off x="5496229" y="1377150"/>
            <a:ext cx="2244123" cy="7197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dissolv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dissolv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a:blip r:embed="rId2" cstate="print"/>
          <a:srcRect l="15647" t="77323" r="14069" b="12476"/>
          <a:stretch>
            <a:fillRect/>
          </a:stretch>
        </p:blipFill>
        <p:spPr bwMode="auto">
          <a:xfrm>
            <a:off x="971600" y="5364832"/>
            <a:ext cx="7236296" cy="656456"/>
          </a:xfrm>
          <a:prstGeom prst="rect">
            <a:avLst/>
          </a:prstGeom>
          <a:noFill/>
          <a:ln w="9525">
            <a:noFill/>
            <a:miter lim="800000"/>
            <a:headEnd/>
            <a:tailEnd/>
          </a:ln>
        </p:spPr>
      </p:pic>
      <p:sp>
        <p:nvSpPr>
          <p:cNvPr id="3" name="4 CuadroTexto"/>
          <p:cNvSpPr txBox="1">
            <a:spLocks noChangeArrowheads="1"/>
          </p:cNvSpPr>
          <p:nvPr/>
        </p:nvSpPr>
        <p:spPr bwMode="auto">
          <a:xfrm>
            <a:off x="3214678" y="428625"/>
            <a:ext cx="4786322" cy="523220"/>
          </a:xfrm>
          <a:prstGeom prst="rect">
            <a:avLst/>
          </a:prstGeom>
          <a:noFill/>
          <a:ln w="9525">
            <a:noFill/>
            <a:miter lim="800000"/>
            <a:headEnd/>
            <a:tailEnd/>
          </a:ln>
        </p:spPr>
        <p:txBody>
          <a:bodyPr wrap="square">
            <a:spAutoFit/>
          </a:bodyPr>
          <a:lstStyle/>
          <a:p>
            <a:pPr algn="r"/>
            <a:r>
              <a:rPr lang="es-ES" sz="2800" b="1" dirty="0" smtClean="0">
                <a:solidFill>
                  <a:schemeClr val="bg1"/>
                </a:solidFill>
                <a:latin typeface="Bradley Hand ITC" pitchFamily="66" charset="0"/>
              </a:rPr>
              <a:t>2.1</a:t>
            </a:r>
            <a:r>
              <a:rPr lang="es-ES" sz="2800" b="1" dirty="0">
                <a:solidFill>
                  <a:schemeClr val="bg1"/>
                </a:solidFill>
                <a:latin typeface="Bradley Hand ITC" pitchFamily="66" charset="0"/>
              </a:rPr>
              <a:t>.- </a:t>
            </a:r>
            <a:r>
              <a:rPr lang="es-ES" sz="2800" b="1" dirty="0" smtClean="0">
                <a:solidFill>
                  <a:schemeClr val="bg1"/>
                </a:solidFill>
                <a:latin typeface="Bradley Hand ITC" pitchFamily="66" charset="0"/>
              </a:rPr>
              <a:t>Modelos matriciales</a:t>
            </a:r>
            <a:endParaRPr lang="es-ES" sz="2800" b="1" dirty="0">
              <a:solidFill>
                <a:schemeClr val="bg1"/>
              </a:solidFill>
              <a:latin typeface="Bradley Hand ITC" pitchFamily="66" charset="0"/>
            </a:endParaRPr>
          </a:p>
        </p:txBody>
      </p:sp>
      <p:sp>
        <p:nvSpPr>
          <p:cNvPr id="4" name="3 Rectángulo"/>
          <p:cNvSpPr/>
          <p:nvPr/>
        </p:nvSpPr>
        <p:spPr>
          <a:xfrm>
            <a:off x="642937" y="642938"/>
            <a:ext cx="3204000"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5" name="4 Rectángulo"/>
          <p:cNvSpPr/>
          <p:nvPr/>
        </p:nvSpPr>
        <p:spPr>
          <a:xfrm>
            <a:off x="8183563" y="642938"/>
            <a:ext cx="576262"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 name="Rectangle 3"/>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8"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9" name="Rectangle 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10" name="9 Rectángulo"/>
          <p:cNvSpPr/>
          <p:nvPr/>
        </p:nvSpPr>
        <p:spPr>
          <a:xfrm>
            <a:off x="687388" y="6715125"/>
            <a:ext cx="8099425" cy="714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1" name="10 Rectángulo"/>
          <p:cNvSpPr>
            <a:spLocks noChangeArrowheads="1"/>
          </p:cNvSpPr>
          <p:nvPr/>
        </p:nvSpPr>
        <p:spPr bwMode="auto">
          <a:xfrm>
            <a:off x="1571625" y="6407150"/>
            <a:ext cx="7072313" cy="307975"/>
          </a:xfrm>
          <a:prstGeom prst="rect">
            <a:avLst/>
          </a:prstGeom>
          <a:noFill/>
          <a:ln w="9525">
            <a:noFill/>
            <a:miter lim="800000"/>
            <a:headEnd/>
            <a:tailEnd/>
          </a:ln>
        </p:spPr>
        <p:txBody>
          <a:bodyPr>
            <a:spAutoFit/>
          </a:bodyPr>
          <a:lstStyle/>
          <a:p>
            <a:pPr algn="r"/>
            <a:r>
              <a:rPr lang="es-ES" sz="1400" i="1" dirty="0" smtClean="0">
                <a:solidFill>
                  <a:srgbClr val="FFFF66"/>
                </a:solidFill>
              </a:rPr>
              <a:t>2.- </a:t>
            </a:r>
            <a:r>
              <a:rPr lang="es-ES" sz="1400" i="1" dirty="0">
                <a:solidFill>
                  <a:srgbClr val="FFFF66"/>
                </a:solidFill>
              </a:rPr>
              <a:t>Modelos basados en </a:t>
            </a:r>
            <a:r>
              <a:rPr lang="es-ES" sz="1400" i="1" dirty="0" smtClean="0">
                <a:solidFill>
                  <a:srgbClr val="FFFF66"/>
                </a:solidFill>
              </a:rPr>
              <a:t> sistemas de ecuaciones </a:t>
            </a:r>
            <a:r>
              <a:rPr lang="es-ES" sz="1400" i="1" dirty="0">
                <a:solidFill>
                  <a:srgbClr val="FFFF66"/>
                </a:solidFill>
              </a:rPr>
              <a:t>en diferencias</a:t>
            </a:r>
          </a:p>
        </p:txBody>
      </p:sp>
      <p:pic>
        <p:nvPicPr>
          <p:cNvPr id="2051" name="Picture 3"/>
          <p:cNvPicPr>
            <a:picLocks noChangeAspect="1" noChangeArrowheads="1"/>
          </p:cNvPicPr>
          <p:nvPr/>
        </p:nvPicPr>
        <p:blipFill>
          <a:blip r:embed="rId2" cstate="print"/>
          <a:srcRect l="15647" t="26100" r="14069" b="24785"/>
          <a:stretch>
            <a:fillRect/>
          </a:stretch>
        </p:blipFill>
        <p:spPr bwMode="auto">
          <a:xfrm>
            <a:off x="971600" y="1996681"/>
            <a:ext cx="7236296" cy="3160511"/>
          </a:xfrm>
          <a:prstGeom prst="rect">
            <a:avLst/>
          </a:prstGeom>
          <a:noFill/>
          <a:ln w="9525">
            <a:noFill/>
            <a:miter lim="800000"/>
            <a:headEnd/>
            <a:tailEnd/>
          </a:ln>
        </p:spPr>
      </p:pic>
      <p:pic>
        <p:nvPicPr>
          <p:cNvPr id="16" name="Picture 2"/>
          <p:cNvPicPr>
            <a:picLocks noChangeAspect="1" noChangeArrowheads="1"/>
          </p:cNvPicPr>
          <p:nvPr/>
        </p:nvPicPr>
        <p:blipFill>
          <a:blip r:embed="rId3" cstate="print"/>
          <a:srcRect l="15057" t="41220" r="14069" b="52165"/>
          <a:stretch>
            <a:fillRect/>
          </a:stretch>
        </p:blipFill>
        <p:spPr bwMode="auto">
          <a:xfrm>
            <a:off x="972400" y="1268760"/>
            <a:ext cx="7200000" cy="420000"/>
          </a:xfrm>
          <a:prstGeom prst="rect">
            <a:avLst/>
          </a:prstGeom>
          <a:noFill/>
          <a:ln w="9525">
            <a:noFill/>
            <a:miter lim="800000"/>
            <a:headEnd/>
            <a:tailEnd/>
          </a:ln>
        </p:spPr>
      </p:pic>
      <p:sp>
        <p:nvSpPr>
          <p:cNvPr id="18" name="17 Rectángulo"/>
          <p:cNvSpPr/>
          <p:nvPr/>
        </p:nvSpPr>
        <p:spPr>
          <a:xfrm>
            <a:off x="5508104" y="5688632"/>
            <a:ext cx="1224136" cy="2606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CuadroTexto"/>
          <p:cNvSpPr txBox="1"/>
          <p:nvPr/>
        </p:nvSpPr>
        <p:spPr>
          <a:xfrm>
            <a:off x="618650" y="6383827"/>
            <a:ext cx="3089253" cy="338554"/>
          </a:xfrm>
          <a:prstGeom prst="rect">
            <a:avLst/>
          </a:prstGeom>
          <a:noFill/>
        </p:spPr>
        <p:txBody>
          <a:bodyPr wrap="square" rtlCol="0">
            <a:spAutoFit/>
          </a:bodyPr>
          <a:lstStyle/>
          <a:p>
            <a:r>
              <a:rPr lang="es-ES" sz="1600" b="1" i="1" dirty="0" smtClean="0">
                <a:solidFill>
                  <a:schemeClr val="bg1"/>
                </a:solidFill>
              </a:rPr>
              <a:t>Tablas de vida y Modelo de Leslie.</a:t>
            </a:r>
            <a:endParaRPr lang="es-ES" sz="1600" b="1" i="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7388" y="6715125"/>
            <a:ext cx="8099425" cy="714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5" name="9 Rectángulo"/>
          <p:cNvSpPr>
            <a:spLocks noChangeArrowheads="1"/>
          </p:cNvSpPr>
          <p:nvPr/>
        </p:nvSpPr>
        <p:spPr bwMode="auto">
          <a:xfrm>
            <a:off x="1571625" y="6407150"/>
            <a:ext cx="7072313" cy="307975"/>
          </a:xfrm>
          <a:prstGeom prst="rect">
            <a:avLst/>
          </a:prstGeom>
          <a:noFill/>
          <a:ln w="9525">
            <a:noFill/>
            <a:miter lim="800000"/>
            <a:headEnd/>
            <a:tailEnd/>
          </a:ln>
        </p:spPr>
        <p:txBody>
          <a:bodyPr>
            <a:spAutoFit/>
          </a:bodyPr>
          <a:lstStyle/>
          <a:p>
            <a:pPr algn="r"/>
            <a:r>
              <a:rPr lang="es-ES" sz="1400" i="1" dirty="0" smtClean="0">
                <a:solidFill>
                  <a:srgbClr val="FFFF66"/>
                </a:solidFill>
              </a:rPr>
              <a:t>2.- </a:t>
            </a:r>
            <a:r>
              <a:rPr lang="es-ES" sz="1400" i="1" dirty="0">
                <a:solidFill>
                  <a:srgbClr val="FFFF66"/>
                </a:solidFill>
              </a:rPr>
              <a:t>Modelos basados en </a:t>
            </a:r>
            <a:r>
              <a:rPr lang="es-ES" sz="1400" i="1" dirty="0" smtClean="0">
                <a:solidFill>
                  <a:srgbClr val="FFFF66"/>
                </a:solidFill>
              </a:rPr>
              <a:t> sistemas de ecuaciones </a:t>
            </a:r>
            <a:r>
              <a:rPr lang="es-ES" sz="1400" i="1" dirty="0">
                <a:solidFill>
                  <a:srgbClr val="FFFF66"/>
                </a:solidFill>
              </a:rPr>
              <a:t>en diferencias</a:t>
            </a:r>
          </a:p>
        </p:txBody>
      </p:sp>
      <p:sp>
        <p:nvSpPr>
          <p:cNvPr id="6" name="4 CuadroTexto"/>
          <p:cNvSpPr txBox="1">
            <a:spLocks noChangeArrowheads="1"/>
          </p:cNvSpPr>
          <p:nvPr/>
        </p:nvSpPr>
        <p:spPr bwMode="auto">
          <a:xfrm>
            <a:off x="3214678" y="428625"/>
            <a:ext cx="4786322" cy="523220"/>
          </a:xfrm>
          <a:prstGeom prst="rect">
            <a:avLst/>
          </a:prstGeom>
          <a:noFill/>
          <a:ln w="9525">
            <a:noFill/>
            <a:miter lim="800000"/>
            <a:headEnd/>
            <a:tailEnd/>
          </a:ln>
        </p:spPr>
        <p:txBody>
          <a:bodyPr wrap="square">
            <a:spAutoFit/>
          </a:bodyPr>
          <a:lstStyle/>
          <a:p>
            <a:pPr algn="r"/>
            <a:r>
              <a:rPr lang="es-ES" sz="2800" b="1" dirty="0" smtClean="0">
                <a:solidFill>
                  <a:schemeClr val="bg1"/>
                </a:solidFill>
                <a:latin typeface="Bradley Hand ITC" pitchFamily="66" charset="0"/>
              </a:rPr>
              <a:t>2.1</a:t>
            </a:r>
            <a:r>
              <a:rPr lang="es-ES" sz="2800" b="1" dirty="0">
                <a:solidFill>
                  <a:schemeClr val="bg1"/>
                </a:solidFill>
                <a:latin typeface="Bradley Hand ITC" pitchFamily="66" charset="0"/>
              </a:rPr>
              <a:t>.- </a:t>
            </a:r>
            <a:r>
              <a:rPr lang="es-ES" sz="2800" b="1" dirty="0" smtClean="0">
                <a:solidFill>
                  <a:schemeClr val="bg1"/>
                </a:solidFill>
                <a:latin typeface="Bradley Hand ITC" pitchFamily="66" charset="0"/>
              </a:rPr>
              <a:t>Modelos matriciales</a:t>
            </a:r>
            <a:endParaRPr lang="es-ES" sz="2800" b="1" dirty="0">
              <a:solidFill>
                <a:schemeClr val="bg1"/>
              </a:solidFill>
              <a:latin typeface="Bradley Hand ITC" pitchFamily="66" charset="0"/>
            </a:endParaRPr>
          </a:p>
        </p:txBody>
      </p:sp>
      <p:sp>
        <p:nvSpPr>
          <p:cNvPr id="7" name="6 Rectángulo"/>
          <p:cNvSpPr/>
          <p:nvPr/>
        </p:nvSpPr>
        <p:spPr>
          <a:xfrm>
            <a:off x="642937" y="642938"/>
            <a:ext cx="3204000"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8" name="7 Rectángulo"/>
          <p:cNvSpPr/>
          <p:nvPr/>
        </p:nvSpPr>
        <p:spPr>
          <a:xfrm>
            <a:off x="8183563" y="642938"/>
            <a:ext cx="576262"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1" name="10 CuadroTexto"/>
          <p:cNvSpPr txBox="1"/>
          <p:nvPr/>
        </p:nvSpPr>
        <p:spPr>
          <a:xfrm>
            <a:off x="759396" y="1563757"/>
            <a:ext cx="7701036" cy="2616101"/>
          </a:xfrm>
          <a:prstGeom prst="rect">
            <a:avLst/>
          </a:prstGeom>
          <a:noFill/>
        </p:spPr>
        <p:txBody>
          <a:bodyPr wrap="square" rtlCol="0">
            <a:spAutoFit/>
          </a:bodyPr>
          <a:lstStyle/>
          <a:p>
            <a:pPr algn="just"/>
            <a:r>
              <a:rPr lang="es-ES" dirty="0" smtClean="0">
                <a:solidFill>
                  <a:schemeClr val="bg1"/>
                </a:solidFill>
              </a:rPr>
              <a:t>En un parque nacional existen dos grupos principales de animales: zorros y conejos. Modelos que predigan su comportamiento pueden ayudar a prevenir futuras explosiones de una y otra población, que serían perjudiciales para el parque en si. Tras unas primeras muestras se ha considerado el siguiente modelo lineal sobre la evolución de ambas poblaciones (la unidad de tiempo es dos meses, acorde al ciclo reproductor de ambas especies)</a:t>
            </a:r>
          </a:p>
          <a:p>
            <a:pPr algn="ctr"/>
            <a:r>
              <a:rPr lang="es-ES" sz="2000" b="1" dirty="0" smtClean="0">
                <a:solidFill>
                  <a:schemeClr val="bg1"/>
                </a:solidFill>
              </a:rPr>
              <a:t>x</a:t>
            </a:r>
            <a:r>
              <a:rPr lang="es-ES" sz="2000" b="1" baseline="-25000" dirty="0" smtClean="0">
                <a:solidFill>
                  <a:schemeClr val="bg1"/>
                </a:solidFill>
              </a:rPr>
              <a:t>n+1 </a:t>
            </a:r>
            <a:r>
              <a:rPr lang="es-ES" sz="2000" b="1" dirty="0" smtClean="0">
                <a:solidFill>
                  <a:schemeClr val="bg1"/>
                </a:solidFill>
              </a:rPr>
              <a:t>= 7/2 </a:t>
            </a:r>
            <a:r>
              <a:rPr lang="es-ES" sz="2000" b="1" dirty="0" err="1" smtClean="0">
                <a:solidFill>
                  <a:schemeClr val="bg1"/>
                </a:solidFill>
              </a:rPr>
              <a:t>x</a:t>
            </a:r>
            <a:r>
              <a:rPr lang="es-ES" sz="2000" b="1" baseline="-25000" dirty="0" err="1" smtClean="0">
                <a:solidFill>
                  <a:schemeClr val="bg1"/>
                </a:solidFill>
              </a:rPr>
              <a:t>n</a:t>
            </a:r>
            <a:r>
              <a:rPr lang="es-ES" sz="2000" b="1" baseline="-25000" dirty="0" smtClean="0">
                <a:solidFill>
                  <a:schemeClr val="bg1"/>
                </a:solidFill>
              </a:rPr>
              <a:t> </a:t>
            </a:r>
            <a:r>
              <a:rPr lang="es-ES" sz="2000" b="1" dirty="0" smtClean="0">
                <a:solidFill>
                  <a:schemeClr val="bg1"/>
                </a:solidFill>
              </a:rPr>
              <a:t>- 6 </a:t>
            </a:r>
            <a:r>
              <a:rPr lang="es-ES" sz="2000" b="1" dirty="0" err="1" smtClean="0">
                <a:solidFill>
                  <a:schemeClr val="bg1"/>
                </a:solidFill>
              </a:rPr>
              <a:t>y</a:t>
            </a:r>
            <a:r>
              <a:rPr lang="es-ES" sz="2000" b="1" baseline="-25000" dirty="0" err="1" smtClean="0">
                <a:solidFill>
                  <a:schemeClr val="bg1"/>
                </a:solidFill>
              </a:rPr>
              <a:t>n</a:t>
            </a:r>
            <a:r>
              <a:rPr lang="es-ES" sz="2000" b="1" dirty="0" smtClean="0">
                <a:solidFill>
                  <a:schemeClr val="bg1"/>
                </a:solidFill>
              </a:rPr>
              <a:t>    ;      y</a:t>
            </a:r>
            <a:r>
              <a:rPr lang="es-ES" sz="2000" b="1" baseline="-25000" dirty="0" smtClean="0">
                <a:solidFill>
                  <a:schemeClr val="bg1"/>
                </a:solidFill>
              </a:rPr>
              <a:t>n+1 </a:t>
            </a:r>
            <a:r>
              <a:rPr lang="es-ES" sz="2000" b="1" dirty="0">
                <a:solidFill>
                  <a:schemeClr val="bg1"/>
                </a:solidFill>
              </a:rPr>
              <a:t>= </a:t>
            </a:r>
            <a:r>
              <a:rPr lang="es-ES" sz="2000" b="1" dirty="0" smtClean="0">
                <a:solidFill>
                  <a:schemeClr val="bg1"/>
                </a:solidFill>
              </a:rPr>
              <a:t>1/2 </a:t>
            </a:r>
            <a:r>
              <a:rPr lang="es-ES" sz="2000" b="1" dirty="0" err="1">
                <a:solidFill>
                  <a:schemeClr val="bg1"/>
                </a:solidFill>
              </a:rPr>
              <a:t>x</a:t>
            </a:r>
            <a:r>
              <a:rPr lang="es-ES" sz="2000" b="1" baseline="-25000" dirty="0" err="1">
                <a:solidFill>
                  <a:schemeClr val="bg1"/>
                </a:solidFill>
              </a:rPr>
              <a:t>n</a:t>
            </a:r>
            <a:r>
              <a:rPr lang="es-ES" sz="2000" b="1" baseline="-25000" dirty="0">
                <a:solidFill>
                  <a:schemeClr val="bg1"/>
                </a:solidFill>
              </a:rPr>
              <a:t> </a:t>
            </a:r>
            <a:r>
              <a:rPr lang="es-ES" sz="2000" b="1" dirty="0" smtClean="0">
                <a:solidFill>
                  <a:schemeClr val="bg1"/>
                </a:solidFill>
              </a:rPr>
              <a:t> ; n = 0, 1, 2, ……</a:t>
            </a:r>
          </a:p>
          <a:p>
            <a:pPr algn="just"/>
            <a:r>
              <a:rPr lang="es-ES" dirty="0" smtClean="0">
                <a:solidFill>
                  <a:schemeClr val="bg1"/>
                </a:solidFill>
              </a:rPr>
              <a:t>Para 40 conejos y 7 zorros inicialmente, ¿cuál es la predicción de la evolución de ambas poblaciones a largo plazo?</a:t>
            </a:r>
            <a:endParaRPr lang="es-ES" dirty="0">
              <a:solidFill>
                <a:schemeClr val="bg1"/>
              </a:solidFill>
            </a:endParaRPr>
          </a:p>
        </p:txBody>
      </p:sp>
      <p:sp>
        <p:nvSpPr>
          <p:cNvPr id="12" name="AutoShape 2" descr="data:image/jpeg;base64,/9j/4AAQSkZJRgABAQAAAQABAAD/2wCEAAkGBxQTEhUUExQVFBUXGBgaGBcYGBwYGBwcFxcWHRccFxcYHCggGBolHBYVITEiJSkrLi4uFx8zODMsNygtLisBCgoKDg0OGxAQGywkHyQsLCwsLCwsLCwsLCwsLCwsLCwsLCwsLCwsLCwsLCwsLCwsLCwsLCwsLCwsLCwsLCwsLP/AABEIALQBFwMBIgACEQEDEQH/xAAcAAABBQEBAQAAAAAAAAAAAAADAAIEBQYBBwj/xAA9EAABAwIDBQYFAwMDAwUAAAABAAIRAyEEMUEFElFhcQaBkaGx8BMiwdHhFDJSB0LxFiOSYrLCFSRygqL/xAAaAQADAQEBAQAAAAAAAAAAAAAAAQIDBAUG/8QAJhEAAgICAQUAAQUBAAAAAAAAAAECEQMSIQQTIjFBURQyYYHBI//aAAwDAQACEQMRAD8A8l+GbyPZ4+CI/BEgubEXPpoclJIH92StsE8ZjhyIygz3LoUTFszB3hcyW6kWI8EKuAXCDIgrQY7DBrpbHQZcweSqPghtdu4MwTu8DBkBS4jTAx7K64Hip2Kw2oBHEcFDeOCTQ0wJpnT34ozSTmBzTWuUjDx0OiFyDYys3gEEhHq1xlHf3/5QKr02kJBqDh3qUwCffooDQjtrcU4sTRIbAGZKTakcCmOda3BB3lVk0FqPlBcu1HRqmvSbGjhN1wpMF12nKRR0uHBMDlN/Tw0Fwk68uChHPkkwQi1NDU9zgmEpOhoISQMlIYIAPj+YTMK0utwEq2w7Wvpw2x1iM7wqSslsCKoAaABOZ/C46l3JlJl4fI4X6qR+qBJBiNOQRYiHANoTsHULSW6ESpZwwMkAaa2lQcRTLXGR0/HJDAmPM5HQW/KOKDnAbxFzx8LquYLgyplHEACCYvCdiG1HFjYc2RmHX9RlkhtceIPKZVi/FmNyxaRlA9QgVYj9sDpF/fFJDIfxDCJTMHkUKQBc9OPNJmLA01SsKJG8f8JJp3SZae7PySSaAa3jHApx2jqBE5oDsTlFosfyq/F1CDqJ994Vt0CRO/VmdAoWLxJFRjxYicrZ/wCU+kSYJAUXHtiCeKUvRS9k1+KJkzmo7inOHBDDp7kMEchOlNFYSmPdvZeKngYI5roEozqMfYJ25Fkajs4wxmnNK4QkSgR1x1Ut2FqtpCo6lUFPSoabgy+XzkRfqtP/AEk2VTxGPHxgHClSfVDXZFzXU2tkaxvl3VoX0GyjvZgFpEEG4I1kHMHgoll1dFKFo+Si9Jzhor3t/sunhto4mhSEU2PBaNAHsa/dHIF5Hcs8r2Joe18ItPEEc+qAEkkwaJ2Mx5eIiOKiVHTyXHPJSCb5BKjgansF7myaGnRcI4o9AG+DmWmVJ2ZWIfu3+bMJmDdorNmH1ESFSX1EthNoFsNAFzeyh0KQ5xwVmymLEi4nPnmo2IhznHOdYP0TZIfBvDRDpjK4g/4UjE0GVABBIBAtaPE81X0KjQyDdxv0y+ifhsU6QMpPvVADDsqDd0Dz77ZrlXZzNCe/jxOql1KxcZC6+nqZnl5IpBZVguYIMxxFwk7EyLbzj0t/hTC75QDOQN+OkQhVM+o5z3+SVAVrmkyTcp0ADJEqRzQykVYwEtMhJPqiySTGQXni4zFrDu0TzVqFtxIGpAHS8ym0zckyjgMLfmj3yySQyNh6jv4yBlH0SxdQOaYzGYyPgpArtgD6E+iDiWtcD8wkDobaQU74oPom1fkkZx55IcH9o0sffiuYcy1rRE72fLP1Uz4QGQPcD6p3YeiIKfG/p3IxEDREp0XfxA6n7IzNmudmU0DZApkmZRKRMgnNPr0i2QfBEovJGhQhDzVBJlDeBojGkRomuZwhNsRI2LtSrhazK9AxUYTmJBBs5rhq0gwR4QYI9EP9ZagpkMwrG1Dq6oXMBjPdDQT0kdV5k0W9+wluaiApcIy5Y1JoHjcS+rUfUqOL3vcXPccySbm3pkgIlVc4IaHYgxdfTIUk0w0STfzQqmJkQB3p0kTbBGmVJpERFrIdSsbaFcEzKSpDfIn07yCVx1IkTojU6zhkYTv1Loi3gE+Bcg6FciAr+nUG5pJy1IE58+CzjasH9oKkVdoF1svL0RaBo0LjDZcROg/GiZSqDK3vPuWcOJM6q02dUm/kmmmS1RYNpSOHv8wlWo7vP06+ql0rjl4+/wAINbPlKVfgCPs05iJIPHQrmMxEGGxY+CbWaZJaYm/s+KE2kP3NDjnNteqAHxLRIvPPlPrxQq1Kb34D6eKlMwpdBIHSYRHU/wBpA1yyH3QBQ1humD3pzQDdW2LwQcBoQba9dFEfhCwXuZz/AAgdkRrNJskjNpJIAg1IIHPu439Loj6bBFyJF78PXXwVb8VNq1J68FlZpRZ0KTCXfM6AOIGnRSH0abhHnI65RfXwVEx5A5KTQxAbY396hUmhNMm9nWj55zBAy6q3rRyPgFmMDiS0uLbSR6qzr1iNQflNu487XTT4JkuSX8G6L8QxHLNQcJjTJmBlbjH1RqlbKZHcnYhjqe+SDF0VmD4Ae+aYxd+ICY5gec++qVjYqlGLQm/CFzHvwRXOvmPpkuB9yOBz0SsCHVpk5T79VHki2SsXhR6lFVYEIppRn0zdNNJSyhjnlOZE3TvhH390SnRJQrB0Fwvw77wJRRSE2XKdEcUQM1vA5dPpKbsm0J+EIzFv8H6hAqYdW2IeA1oE/wB03/iQ3/xURzZ5LNFFecMUfD4ERJPciFsXUoElrbZd1laE2RW7M1M6qzwNEi2S4x+8AC73zVnTpCYz4KrohuwYHCU6sLCQpLKUui9/yj/oZFmn0RYFIXQ7QjmPXxKHXeTcWE+vAeAVxU2bMjlbn7M+CD/6Y4ZG1729ChNMRFpVLfM75r2OeXvyTHPDT8xz0P24KNUofDcZEkTpbhKM/DPqXLhujQZDXPvCd0Aariw39sO04IG85990iJ6KXgcFSE713ZzeM/wUTE1GFsNPCYtfPLVS39AqXs3c9ekJINSm7QyNOHvNcT5QzKSkHFS/gA5A92SduOAjdPnHpksTeyIXFOBCM1k6juj6oVWlwRyAKmVMpYqB4+ajYaiXTCIcM4aeiLE6JTMSYgWv3qxw0vgCMjbLryVGwOBiL8FIZiHs1iQR45obYnEs3U3NBE5zHUyUEkMzIJ3ibdwy8VBOIfH7ioz6zuKnkdF23Gs3Yj5hvSZ4xEeBXP1rQR3z5/dUhqFcjqmuA1Lp20m6jU+80I7SHDz/AAq0UzwXDTPBVsw1RZHaDeE9/wCE1+NboPP8Kt+GeCW4U9mGpYjGjgPH8IrdoDKB4/hVYolIUShSaE4ot2bQbnB55FHo7XY0zub3I28bFUW4eabB5o2YtEXdLa7TYsMiYIMn5nOdcEc47kQYxhvvR1BWfaCEiSpKo0bsSzVw99ERmOYIG8I6/VZkPKXxCqTFqbrChtTIgnOAR5BWWDbI+bx4QvMxVM81No45w1PcSPRG3NkOB6lSwwI+XPTu5+8052Ia3d+b9xgeHRec0u0NYDd3yQI8sr5nqut25UBDt64MiYMT3Zck9has9CxFeHi45cwbH6HuQsG4jeBO8N453zPHoVhcR2jquzM+X+PBd/1M8ZX5n8Re58VCdMdM2OIYHG94y6H8yo77t+UW+mqylXtG90X4+efjZOw23dxm6GjjPPnbkqcuBasuN0ixyGc8AEOqLSIM8+5UVTabuJyPvPRFbtp25uw0CIy5+CXNBTLMU3NE6ZHz+oKShNxnywDkBn1/JXFcZSoVGg2bsMiM41BE+B0Ct6uymjNgPcq3DYXF0wHUMSKsSDTqt3hLTBAe2/pmpf8Aqgs+XGUn0CP7w3fpnvFx0lbWvwFMTsA3+AWd7T4JrKb3RfdH/cB/5LYN2hSeAWuY4GYLXA//AJNxxi6yHb6sNymGkHfJy4CPwqk1qyYryK/snhN9jzH9wHkrl+zAdE3sNh4w7nH+55joA0esrW7FwlF5qMql4MD4ZbESZkvBzA+Ww4lY2owtmmrlOkY1+wwZEXVc/Z+4/ddbu+ut4W6pYTcfVa8hrmAka7xBFhyLZM9FHcxrjdoPVDSfoE2jNYbYLagkeVvFIdknEwtvgaAAgABW1HDDgp1KsweG7EjW6ssP2LpjRbanQU2hhUqQ7MW3snT/AIpHskz+K3zcIn/pAikB55/pJn8Qh1OyrB/aF6DUw4UHEUUJA2ee4rs+waKpxGyG8FvsbSzVDjKStIhszOGwTWPDiAQJ3gRYtg7w8JRcd2faPnpS6kcjqD/F3PnqtRsDZAqOL3/saeknhKuarGjdbufDpAzAaY+W4mNZhcWbqo48lLnj0dOLA8kLPPquxWhlRkfPTFOo88PiktDPDdd3qsfswcF6BV2UG0cS9pFStXe1x3QQA1jpAbOcN+qylTNb9NLeNswzrSSS/BRVNlckB2yStDKS6e2mY9xmZOzHBO/QOWm3AuimEu0h9xmVfhHIbqBC1jsOEN2HHBLtD7hlTSchmmtd+nbwCFVwLDk0IeJh3TKimU74ZWkbs5vBNqYBo0U9pj7qM2ZXLq/OBbwC6MAOCO2x9xFLSrnJdV0Nnt4BJLtsW6NZsntCHEsqwHT8pGRub2tbLPRTdq4reqUaVi1znOeNN1jTE8t9zFicZgqjZPw4dnAB4aGffij9mdrTXiq6HCmWNm194Eg87DwWu3xhr9RP7SdmqYpvq0JpvaN4tB+UgXNswYlYSoS4gZnIDrw62XqeOqEU3n/pd6FecbAbvYilyM/8QT9FGSKtUVCTpnoGzKPwqNOnq0Cepu7zJUlmKLSCM/f0J8VDdWQ96SBxICuUU40/REZNO17NMXCs9tR3ytaHCo85RuODLamXx0aOCju2YR+x4f3Fuk62yjMhH2pXDadKmxsAFrnayxzXATx+ZrT3SibEw9Jvx6rCKO9uy9xJBO8XEAOMC5cflGZXmrqJJ0jsljUuWDwDleUCszSxI33OBEOcSIG6NLxzIJ71cYfE813K2uTm4TLiirzZlBrszCzNLEBWWGxiTQ0zVNwjeEp3wGcFQsxx4rlTHniVGrL2Ra4vDU4uYWXxbhdExOM5qpxWKVRVENkXGvVHi3fbvKmY3Eqmo1i2sXuMtgbgAu06wJuTxTySlGDcVbFBKUkm6RsMMwUsO1rHMFQQTvyWyTLo3bzEgc+is6m28OS1rWlxcQCALDKTrFzkszgcZLy0U6bKTT/uV6zt8x/GkyA0OPfGs2V07tVhG/sLnn+0MaSb2sTAHivmp4sj8mrbPYjkguEA7Sn9PUoubZr94bvSDIHvMKj23sVlQF9M7rs905H7FSds4mpiagNRobuiGMF9zf8A5HV1hPuQ7bxIDWU23e4CBPr5L0ejlKEaZydQlNmRq4V7TBaZ8fRc/T1B/Y7wKvqWznbm86d4uPzDmSCOJvHgUD4NRzoDy0tIDmk3jXdvfl3L0F1Bydkq24ap/B3gUZuBrRPw3eCmmrUa7kOOY662OasqOMfEzPHXwjMc1X6hi7CKA4ap/B3/ABKjVmub+5rmjmCPVaatjzG8AeunPXP7KfRxTt2bFpMEZgd2UHgU/wBQHZRhd9OZUWvxGx6OIktilUGoENPVv2WU2tgX4d+48QYkcD0K0jlUjKWNxHPcotaqo9TEwOX4/wAKLUxQyPRDmCgSxVtKcK8KnFc7saj2EOpiys+6y+2Xf60A3yt9fqks+6qSbpI7rDtnpFR0iCqyrsmkQ5pbO9mdQYgEcDCkOqZJrnLp4ZjbRRYzE1aDHU3k1KZaQ1+okWBVL2fMYhn/ANv+1y1O0wHUng/xPpbzWJw1bce138SD5rGfEkbw5TN+53NS9j4cPrNBNhc/nzPcqwPnopmzaVWfi02l4Z+4C5IIIsMzBImOKOof/N0Ri/ej03aWx6VdjbuY5rQA9sTEzDgc4+6y/a3ZO6xtQVC7dHzNJtfVoyB81c7P2kCABcan3rE2VH2xrNNJ26Zu3wHs+C8rFNxyRSR3TjcGZ2jiVY4bG81nWVOaKyuvZo85M1tLHKXS2jzWSp4lGbiualorY2DNp81yptO2ayYxhXX4slFDs0VTaNs1Br41URxsz0ny+66a8pIGyViMTKra1bmuVXKK5VRNhS8nXz9EM1A10zBGUei4xw4jxQcQ8akeKmUE40OMmnZrMJiyRuWBMXn0MeasMDgnN3qjhJ3iBuiwnSetp4dVkuz+NBO4HDeiO736L1LYGPBG64AHI2107s15eTxdHfDnkBszDmS14G67ThaD6eaq+02zAx4qMHyQOk5EOOl4IJ1J4rY7RgQRAtwUF5a+mQbggzNwR9f8rGeXVo1jCzGDDGoA5oJM3Bz556JlDY1T5tyxB/b15m3qpNDE/Armm65AkTm5l4j/AKgJHPdPJa3BV6b277f2u10nmt74tGdGIw+HdvvZkNRoSNQOFj4rRYWg1zN0jS98+qDtJu68ltnOcANZJBk9ABMKVh4puaHTEd8jmc9PJYZMrjJIuMLQKps4bv8AFwtMa6d2War9ogPmjVaHfJI6SRLSdQW+YWpxNMG4/iPJef7WxBO0qTZ+VtEBwnMuc4x3iPEJYcsnKkE4qjE7YwDsO7du5h/a6NNJ8B4KqdUkyV6tUosqU3B43mHxAIzE+nIrzftDsZ2HcCDvUzkR9V6EMmyOaUKK0myFvhNJTVdCH764mwuooDe1SI6QfBcLkDGGIAMyQLD7qPQxO8NZFiNV1bcnJQytiDvObMiLeYP0WQV/iapFS/WeR/KoXLCUrN8ao1WAqzTZxgLf9hsI4NLrgz4XjTjEf8l53sPEDfotHfwmCQNdV6/sEFoDP5mAByu4+nnxXP1mS4qKNenhUmy5qbIpfDqVgA1wEugCHRI+YCN11zccdYtmNp4dlHC4p0gl4DWjPdBzg8yt1s1o3SHiQWwQRMi4IjKM/Fee/wBTcP8ACwgcwkM+I0Rn8uTQTyPHQgLlxLaSs2m6TMA0I7RcKjfj3aWTDi3HUr1nkR5+jNE6o0agd6GcY3j5FZ34p6JfFPEpPIPQ0D9oN5++qBV2nwHj9lSOJ1TYPFS8pSgWDdouvfP6Jw2q6M/JVzaZ0KQaff4Ub0VqiVV2gTmT75BAdiff+U74R4eRTRTPAeCO4FIacQUx9YnVG/Tk6gJv6Y8Utv5HRzAVnNqNINwR+V6WMTUphtQEneA3mzYzBtw9Muq8+2Vgy6q0cx5kD6r0LtniBQw7RqQA3hP1tfuXHnlc4xR1Yl4ORc7P7W0K3+26qA8SCx0AzryPdayucKN+nY5ZgGbSQY8NF8/FkmSQZOq9G/pd2g3XjDvM57s8OHoser6fwtfCsOby5DduNpMoPokkF7d4xmSDu8OiEf6n0mMDWUnuOswB38/uoH9VsJGIpAZBhAtOoOffqsOcOePkt+lSeKNk55VkdGuwnblz8U2pUAbTjdABmJyJJ0Xpxxwe1hEObIPWxz53IXgQpe4Wo7N9qqmHhjx8SnYcwOutvRR1PT7q4+ww5qfkevCr/tgcfARp7+i8yx+Gc/G1nCd0Pa2ZyPw2Aecre4HadKtTDqTwW26g9FiatF9HFVXvZutqOcWuneYQYzdmCIDodoLC1ubpLUmpe6Ncq4TRN2PtDepmnIDmWvr1Pd5Ko21BlrhY6RPWPdlE2+RSxG9TeDvBrju5GbGCMssu/qLG48uZmCRnx7l3xjXKMG/hSVdkzJpuJHAjLqRl1Pkq99EtzEKy+JuvBBO6bR3qZWxO+0B45SbjxJt1lb2ZFBCSsv0FzBBGkX80ktkSXm0nxEaffXwVPi8aN6bffLOc1FxWOc7iffBADnHly+/FU5fSdRVKznEnKfRMZSClUcOTnpxgKT+nb9dPRQ5F2LYpDazLTfuyXrbcafhtq077h+ZoGYsSQeJE2Xj5cGuBFiLr0fs1tL/2xrWDRZwPKTaVlkjZpCRs8D2mYaYdnut8Ty8ZWc7cYov2dUc8fO59MNH8QHDzi/gssO01BlW0/DLpjhJk24SrPt3i31MPSFNm8yd5zgcrW05qIwpoqUrXB546ie9IUuMqRTfoI9fVONr+/Rb2c5GNMnRc+D39/wBEZ1QZJCq32EwB0qZ4DwRm0jwXG1r2XHTxA9UmB2AOXklvZQUJud9OK4Te3vNICQZOsJFoGZTaR1vKdVp6xdAhjXDr5JVHjgEB+qa0ONgJ6CU6GkaPsLhviYoWs257vYRP6h7UFXE7jT8tIQP/AJGCesCPEqR2eJweEq4l4Ic75WA6k2HdfyKxL6riSXXLiSScySblc+OO+Vz+Lhf6dU/HGo/nkOWSj7NxBp1WPbYtcDPeojKiJRJLmjmPULpa4dnOrtHof9TTvMw9WbOHDl+PNefF5Xo39QXhuAoN/uDmgdzTMdwPgvNC/JcvRO8X9s36qNZAu+lJ7kE1CmfGXXRhRb7Kxj6dRpYS2SAQJvJ14r1/H4drsM58ZtBAN7kaTrK8o7EbMOJxLGk/K0y48hzW87Z9p6NGoKHzONMSQ0WLogAmdBJ7153VR2yxjD2jtweONuXoxXaQu/UOaYNgB4BVIrEZgOHA3+spmNx7qlRzzYuMxwGgUc1l3Ri0uTkk+XRL3gAd1obOYkkeZ/Ka/Plrw8kFtRcNRVyTyTqDxGcaDu/CShfHgEDv8vsupagCa2Pd0nU/cLjhC66OqYjrBESeZUypUEW8cgojTbIJ1Z1s0gGOqLQ7G282nhalF2Z3iBGcgarMwkE2k1RSdDQVd7H7R1aI3f3s4HT7jkqoMSA5IdP2F16JD6m+4kDdBOWaIaPPxKExrkT4Bi5KTIbOtLQMpXHPOgXW0zonbmV0CAkHiuwcr8vfBHDW/wCPum7w9+nkgYynhyi/CuBZCFadESlRMWnkZQAWnSN4Hn9UnMtp4pCjx8M1w0up98EhELEO0zR9jbUdh6m+Gh/ykQfUWXXUOSE6h3JtKSp+i4zcXaJm3+0NXFBrX7rWtJIa3KTNye8+KpdxWVLBg6k9E44QdPVEVGKqISm5O2VjQrbs9iqNOqHV2FzdCL7p/lGsIT8LyKjvoQnJKSocZ07L7tft8YhzWU5dSZcFwgyeVslnZlE3OULrKcqceOMI6oc5uctmRiF0MkKU+kmhoVkmv7Pdu2YajuNwoD4jeBF+uvqsfjcQ6pUdUeZc9xcepSa2RoufD5+CyhjhCTa9s0lklJJP4C3UMjipUE6JChK0szI7QuFSqmHE5ptSmIt+U7GR2c11OgWsuIEOIXQLdySSRI8sETmnMpAykkl8A4aIsmbgg2SST+gJjPRSqLBay6kkwDOeYQC+RPJdSSQhrDfw9QiDNJJUM5UYn/CESkkkAw6KRTZJvp+UkkmIJhXzI0umNrmd20TkLcM4zSSTQHMS/dIgASPvkmgSDKSSGH0k02WzKEXXHVJJNAwzQOGn2QYl8aX8gSkkpYokdlPeMGUQUxPTLxSSR9KY2oL95QarACRoCkkgaGUmyPfFFdbJJJNjBOMEc7pzRl74JJIBj6gt0n6ceqivCSSAOfDET3JJJJkn/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 name="AutoShape 4" descr="data:image/jpeg;base64,/9j/4AAQSkZJRgABAQAAAQABAAD/2wCEAAkGBxQTEhUUExQVFBUXGBgaGBcYGBwYGBwcFxcWHRccFxcYHCggGBolHBYVITEiJSkrLi4uFx8zODMsNygtLisBCgoKDg0OGxAQGywkHyQsLCwsLCwsLCwsLCwsLCwsLCwsLCwsLCwsLCwsLCwsLCwsLCwsLCwsLCwsLCwsLCwsLP/AABEIALQBFwMBIgACEQEDEQH/xAAcAAABBQEBAQAAAAAAAAAAAAADAAIEBQYBBwj/xAA9EAABAwIDBQYFAwMDAwUAAAABAAIRAyEEMUEFElFhcQaBkaGx8BMiwdHhFDJSB0LxFiOSYrLCFSRygqL/xAAaAQADAQEBAQAAAAAAAAAAAAAAAQIDBAUG/8QAJhEAAgICAQUAAQUBAAAAAAAAAAECEQMSIQQTIjFBURQyYYHBI//aAAwDAQACEQMRAD8A8l+GbyPZ4+CI/BEgubEXPpoclJIH92StsE8ZjhyIygz3LoUTFszB3hcyW6kWI8EKuAXCDIgrQY7DBrpbHQZcweSqPghtdu4MwTu8DBkBS4jTAx7K64Hip2Kw2oBHEcFDeOCTQ0wJpnT34ozSTmBzTWuUjDx0OiFyDYys3gEEhHq1xlHf3/5QKr02kJBqDh3qUwCffooDQjtrcU4sTRIbAGZKTakcCmOda3BB3lVk0FqPlBcu1HRqmvSbGjhN1wpMF12nKRR0uHBMDlN/Tw0Fwk68uChHPkkwQi1NDU9zgmEpOhoISQMlIYIAPj+YTMK0utwEq2w7Wvpw2x1iM7wqSslsCKoAaABOZ/C46l3JlJl4fI4X6qR+qBJBiNOQRYiHANoTsHULSW6ESpZwwMkAaa2lQcRTLXGR0/HJDAmPM5HQW/KOKDnAbxFzx8LquYLgyplHEACCYvCdiG1HFjYc2RmHX9RlkhtceIPKZVi/FmNyxaRlA9QgVYj9sDpF/fFJDIfxDCJTMHkUKQBc9OPNJmLA01SsKJG8f8JJp3SZae7PySSaAa3jHApx2jqBE5oDsTlFosfyq/F1CDqJ994Vt0CRO/VmdAoWLxJFRjxYicrZ/wCU+kSYJAUXHtiCeKUvRS9k1+KJkzmo7inOHBDDp7kMEchOlNFYSmPdvZeKngYI5roEozqMfYJ25Fkajs4wxmnNK4QkSgR1x1Ut2FqtpCo6lUFPSoabgy+XzkRfqtP/AEk2VTxGPHxgHClSfVDXZFzXU2tkaxvl3VoX0GyjvZgFpEEG4I1kHMHgoll1dFKFo+Si9Jzhor3t/sunhto4mhSEU2PBaNAHsa/dHIF5Hcs8r2Joe18ItPEEc+qAEkkwaJ2Mx5eIiOKiVHTyXHPJSCb5BKjgansF7myaGnRcI4o9AG+DmWmVJ2ZWIfu3+bMJmDdorNmH1ESFSX1EthNoFsNAFzeyh0KQ5xwVmymLEi4nPnmo2IhznHOdYP0TZIfBvDRDpjK4g/4UjE0GVABBIBAtaPE81X0KjQyDdxv0y+ifhsU6QMpPvVADDsqDd0Dz77ZrlXZzNCe/jxOql1KxcZC6+nqZnl5IpBZVguYIMxxFwk7EyLbzj0t/hTC75QDOQN+OkQhVM+o5z3+SVAVrmkyTcp0ADJEqRzQykVYwEtMhJPqiySTGQXni4zFrDu0TzVqFtxIGpAHS8ym0zckyjgMLfmj3yySQyNh6jv4yBlH0SxdQOaYzGYyPgpArtgD6E+iDiWtcD8wkDobaQU74oPom1fkkZx55IcH9o0sffiuYcy1rRE72fLP1Uz4QGQPcD6p3YeiIKfG/p3IxEDREp0XfxA6n7IzNmudmU0DZApkmZRKRMgnNPr0i2QfBEovJGhQhDzVBJlDeBojGkRomuZwhNsRI2LtSrhazK9AxUYTmJBBs5rhq0gwR4QYI9EP9ZagpkMwrG1Dq6oXMBjPdDQT0kdV5k0W9+wluaiApcIy5Y1JoHjcS+rUfUqOL3vcXPccySbm3pkgIlVc4IaHYgxdfTIUk0w0STfzQqmJkQB3p0kTbBGmVJpERFrIdSsbaFcEzKSpDfIn07yCVx1IkTojU6zhkYTv1Loi3gE+Bcg6FciAr+nUG5pJy1IE58+CzjasH9oKkVdoF1svL0RaBo0LjDZcROg/GiZSqDK3vPuWcOJM6q02dUm/kmmmS1RYNpSOHv8wlWo7vP06+ql0rjl4+/wAINbPlKVfgCPs05iJIPHQrmMxEGGxY+CbWaZJaYm/s+KE2kP3NDjnNteqAHxLRIvPPlPrxQq1Kb34D6eKlMwpdBIHSYRHU/wBpA1yyH3QBQ1humD3pzQDdW2LwQcBoQba9dFEfhCwXuZz/AAgdkRrNJskjNpJIAg1IIHPu439Loj6bBFyJF78PXXwVb8VNq1J68FlZpRZ0KTCXfM6AOIGnRSH0abhHnI65RfXwVEx5A5KTQxAbY396hUmhNMm9nWj55zBAy6q3rRyPgFmMDiS0uLbSR6qzr1iNQflNu487XTT4JkuSX8G6L8QxHLNQcJjTJmBlbjH1RqlbKZHcnYhjqe+SDF0VmD4Ae+aYxd+ICY5gec++qVjYqlGLQm/CFzHvwRXOvmPpkuB9yOBz0SsCHVpk5T79VHki2SsXhR6lFVYEIppRn0zdNNJSyhjnlOZE3TvhH390SnRJQrB0Fwvw77wJRRSE2XKdEcUQM1vA5dPpKbsm0J+EIzFv8H6hAqYdW2IeA1oE/wB03/iQ3/xURzZ5LNFFecMUfD4ERJPciFsXUoElrbZd1laE2RW7M1M6qzwNEi2S4x+8AC73zVnTpCYz4KrohuwYHCU6sLCQpLKUui9/yj/oZFmn0RYFIXQ7QjmPXxKHXeTcWE+vAeAVxU2bMjlbn7M+CD/6Y4ZG1729ChNMRFpVLfM75r2OeXvyTHPDT8xz0P24KNUofDcZEkTpbhKM/DPqXLhujQZDXPvCd0Aariw39sO04IG85990iJ6KXgcFSE713ZzeM/wUTE1GFsNPCYtfPLVS39AqXs3c9ekJINSm7QyNOHvNcT5QzKSkHFS/gA5A92SduOAjdPnHpksTeyIXFOBCM1k6juj6oVWlwRyAKmVMpYqB4+ajYaiXTCIcM4aeiLE6JTMSYgWv3qxw0vgCMjbLryVGwOBiL8FIZiHs1iQR45obYnEs3U3NBE5zHUyUEkMzIJ3ibdwy8VBOIfH7ioz6zuKnkdF23Gs3Yj5hvSZ4xEeBXP1rQR3z5/dUhqFcjqmuA1Lp20m6jU+80I7SHDz/AAq0UzwXDTPBVsw1RZHaDeE9/wCE1+NboPP8Kt+GeCW4U9mGpYjGjgPH8IrdoDKB4/hVYolIUShSaE4ot2bQbnB55FHo7XY0zub3I28bFUW4eabB5o2YtEXdLa7TYsMiYIMn5nOdcEc47kQYxhvvR1BWfaCEiSpKo0bsSzVw99ERmOYIG8I6/VZkPKXxCqTFqbrChtTIgnOAR5BWWDbI+bx4QvMxVM81No45w1PcSPRG3NkOB6lSwwI+XPTu5+8052Ia3d+b9xgeHRec0u0NYDd3yQI8sr5nqut25UBDt64MiYMT3Zck9has9CxFeHi45cwbH6HuQsG4jeBO8N453zPHoVhcR2jquzM+X+PBd/1M8ZX5n8Re58VCdMdM2OIYHG94y6H8yo77t+UW+mqylXtG90X4+efjZOw23dxm6GjjPPnbkqcuBasuN0ixyGc8AEOqLSIM8+5UVTabuJyPvPRFbtp25uw0CIy5+CXNBTLMU3NE6ZHz+oKShNxnywDkBn1/JXFcZSoVGg2bsMiM41BE+B0Ct6uymjNgPcq3DYXF0wHUMSKsSDTqt3hLTBAe2/pmpf8Aqgs+XGUn0CP7w3fpnvFx0lbWvwFMTsA3+AWd7T4JrKb3RfdH/cB/5LYN2hSeAWuY4GYLXA//AJNxxi6yHb6sNymGkHfJy4CPwqk1qyYryK/snhN9jzH9wHkrl+zAdE3sNh4w7nH+55joA0esrW7FwlF5qMql4MD4ZbESZkvBzA+Ww4lY2owtmmrlOkY1+wwZEXVc/Z+4/ddbu+ut4W6pYTcfVa8hrmAka7xBFhyLZM9FHcxrjdoPVDSfoE2jNYbYLagkeVvFIdknEwtvgaAAgABW1HDDgp1KsweG7EjW6ssP2LpjRbanQU2hhUqQ7MW3snT/AIpHskz+K3zcIn/pAikB55/pJn8Qh1OyrB/aF6DUw4UHEUUJA2ee4rs+waKpxGyG8FvsbSzVDjKStIhszOGwTWPDiAQJ3gRYtg7w8JRcd2faPnpS6kcjqD/F3PnqtRsDZAqOL3/saeknhKuarGjdbufDpAzAaY+W4mNZhcWbqo48lLnj0dOLA8kLPPquxWhlRkfPTFOo88PiktDPDdd3qsfswcF6BV2UG0cS9pFStXe1x3QQA1jpAbOcN+qylTNb9NLeNswzrSSS/BRVNlckB2yStDKS6e2mY9xmZOzHBO/QOWm3AuimEu0h9xmVfhHIbqBC1jsOEN2HHBLtD7hlTSchmmtd+nbwCFVwLDk0IeJh3TKimU74ZWkbs5vBNqYBo0U9pj7qM2ZXLq/OBbwC6MAOCO2x9xFLSrnJdV0Nnt4BJLtsW6NZsntCHEsqwHT8pGRub2tbLPRTdq4reqUaVi1znOeNN1jTE8t9zFicZgqjZPw4dnAB4aGffij9mdrTXiq6HCmWNm194Eg87DwWu3xhr9RP7SdmqYpvq0JpvaN4tB+UgXNswYlYSoS4gZnIDrw62XqeOqEU3n/pd6FecbAbvYilyM/8QT9FGSKtUVCTpnoGzKPwqNOnq0Cepu7zJUlmKLSCM/f0J8VDdWQ96SBxICuUU40/REZNO17NMXCs9tR3ytaHCo85RuODLamXx0aOCju2YR+x4f3Fuk62yjMhH2pXDadKmxsAFrnayxzXATx+ZrT3SibEw9Jvx6rCKO9uy9xJBO8XEAOMC5cflGZXmrqJJ0jsljUuWDwDleUCszSxI33OBEOcSIG6NLxzIJ71cYfE813K2uTm4TLiirzZlBrszCzNLEBWWGxiTQ0zVNwjeEp3wGcFQsxx4rlTHniVGrL2Ra4vDU4uYWXxbhdExOM5qpxWKVRVENkXGvVHi3fbvKmY3Eqmo1i2sXuMtgbgAu06wJuTxTySlGDcVbFBKUkm6RsMMwUsO1rHMFQQTvyWyTLo3bzEgc+is6m28OS1rWlxcQCALDKTrFzkszgcZLy0U6bKTT/uV6zt8x/GkyA0OPfGs2V07tVhG/sLnn+0MaSb2sTAHivmp4sj8mrbPYjkguEA7Sn9PUoubZr94bvSDIHvMKj23sVlQF9M7rs905H7FSds4mpiagNRobuiGMF9zf8A5HV1hPuQ7bxIDWU23e4CBPr5L0ejlKEaZydQlNmRq4V7TBaZ8fRc/T1B/Y7wKvqWznbm86d4uPzDmSCOJvHgUD4NRzoDy0tIDmk3jXdvfl3L0F1Bydkq24ap/B3gUZuBrRPw3eCmmrUa7kOOY662OasqOMfEzPHXwjMc1X6hi7CKA4ap/B3/ABKjVmub+5rmjmCPVaatjzG8AeunPXP7KfRxTt2bFpMEZgd2UHgU/wBQHZRhd9OZUWvxGx6OIktilUGoENPVv2WU2tgX4d+48QYkcD0K0jlUjKWNxHPcotaqo9TEwOX4/wAKLUxQyPRDmCgSxVtKcK8KnFc7saj2EOpiys+6y+2Xf60A3yt9fqks+6qSbpI7rDtnpFR0iCqyrsmkQ5pbO9mdQYgEcDCkOqZJrnLp4ZjbRRYzE1aDHU3k1KZaQ1+okWBVL2fMYhn/ANv+1y1O0wHUng/xPpbzWJw1bce138SD5rGfEkbw5TN+53NS9j4cPrNBNhc/nzPcqwPnopmzaVWfi02l4Z+4C5IIIsMzBImOKOof/N0Ri/ej03aWx6VdjbuY5rQA9sTEzDgc4+6y/a3ZO6xtQVC7dHzNJtfVoyB81c7P2kCABcan3rE2VH2xrNNJ26Zu3wHs+C8rFNxyRSR3TjcGZ2jiVY4bG81nWVOaKyuvZo85M1tLHKXS2jzWSp4lGbiualorY2DNp81yptO2ayYxhXX4slFDs0VTaNs1Br41URxsz0ny+66a8pIGyViMTKra1bmuVXKK5VRNhS8nXz9EM1A10zBGUei4xw4jxQcQ8akeKmUE40OMmnZrMJiyRuWBMXn0MeasMDgnN3qjhJ3iBuiwnSetp4dVkuz+NBO4HDeiO736L1LYGPBG64AHI2107s15eTxdHfDnkBszDmS14G67ThaD6eaq+02zAx4qMHyQOk5EOOl4IJ1J4rY7RgQRAtwUF5a+mQbggzNwR9f8rGeXVo1jCzGDDGoA5oJM3Bz556JlDY1T5tyxB/b15m3qpNDE/Armm65AkTm5l4j/AKgJHPdPJa3BV6b277f2u10nmt74tGdGIw+HdvvZkNRoSNQOFj4rRYWg1zN0jS98+qDtJu68ltnOcANZJBk9ABMKVh4puaHTEd8jmc9PJYZMrjJIuMLQKps4bv8AFwtMa6d2War9ogPmjVaHfJI6SRLSdQW+YWpxNMG4/iPJef7WxBO0qTZ+VtEBwnMuc4x3iPEJYcsnKkE4qjE7YwDsO7du5h/a6NNJ8B4KqdUkyV6tUosqU3B43mHxAIzE+nIrzftDsZ2HcCDvUzkR9V6EMmyOaUKK0myFvhNJTVdCH764mwuooDe1SI6QfBcLkDGGIAMyQLD7qPQxO8NZFiNV1bcnJQytiDvObMiLeYP0WQV/iapFS/WeR/KoXLCUrN8ao1WAqzTZxgLf9hsI4NLrgz4XjTjEf8l53sPEDfotHfwmCQNdV6/sEFoDP5mAByu4+nnxXP1mS4qKNenhUmy5qbIpfDqVgA1wEugCHRI+YCN11zccdYtmNp4dlHC4p0gl4DWjPdBzg8yt1s1o3SHiQWwQRMi4IjKM/Fee/wBTcP8ACwgcwkM+I0Rn8uTQTyPHQgLlxLaSs2m6TMA0I7RcKjfj3aWTDi3HUr1nkR5+jNE6o0agd6GcY3j5FZ34p6JfFPEpPIPQ0D9oN5++qBV2nwHj9lSOJ1TYPFS8pSgWDdouvfP6Jw2q6M/JVzaZ0KQaff4Ub0VqiVV2gTmT75BAdiff+U74R4eRTRTPAeCO4FIacQUx9YnVG/Tk6gJv6Y8Utv5HRzAVnNqNINwR+V6WMTUphtQEneA3mzYzBtw9Muq8+2Vgy6q0cx5kD6r0LtniBQw7RqQA3hP1tfuXHnlc4xR1Yl4ORc7P7W0K3+26qA8SCx0AzryPdayucKN+nY5ZgGbSQY8NF8/FkmSQZOq9G/pd2g3XjDvM57s8OHoser6fwtfCsOby5DduNpMoPokkF7d4xmSDu8OiEf6n0mMDWUnuOswB38/uoH9VsJGIpAZBhAtOoOffqsOcOePkt+lSeKNk55VkdGuwnblz8U2pUAbTjdABmJyJJ0Xpxxwe1hEObIPWxz53IXgQpe4Wo7N9qqmHhjx8SnYcwOutvRR1PT7q4+ww5qfkevCr/tgcfARp7+i8yx+Gc/G1nCd0Pa2ZyPw2Aecre4HadKtTDqTwW26g9FiatF9HFVXvZutqOcWuneYQYzdmCIDodoLC1ubpLUmpe6Ncq4TRN2PtDepmnIDmWvr1Pd5Ko21BlrhY6RPWPdlE2+RSxG9TeDvBrju5GbGCMssu/qLG48uZmCRnx7l3xjXKMG/hSVdkzJpuJHAjLqRl1Pkq99EtzEKy+JuvBBO6bR3qZWxO+0B45SbjxJt1lb2ZFBCSsv0FzBBGkX80ktkSXm0nxEaffXwVPi8aN6bffLOc1FxWOc7iffBADnHly+/FU5fSdRVKznEnKfRMZSClUcOTnpxgKT+nb9dPRQ5F2LYpDazLTfuyXrbcafhtq077h+ZoGYsSQeJE2Xj5cGuBFiLr0fs1tL/2xrWDRZwPKTaVlkjZpCRs8D2mYaYdnut8Ty8ZWc7cYov2dUc8fO59MNH8QHDzi/gssO01BlW0/DLpjhJk24SrPt3i31MPSFNm8yd5zgcrW05qIwpoqUrXB546ie9IUuMqRTfoI9fVONr+/Rb2c5GNMnRc+D39/wBEZ1QZJCq32EwB0qZ4DwRm0jwXG1r2XHTxA9UmB2AOXklvZQUJud9OK4Te3vNICQZOsJFoGZTaR1vKdVp6xdAhjXDr5JVHjgEB+qa0ONgJ6CU6GkaPsLhviYoWs257vYRP6h7UFXE7jT8tIQP/AJGCesCPEqR2eJweEq4l4Ic75WA6k2HdfyKxL6riSXXLiSScySblc+OO+Vz+Lhf6dU/HGo/nkOWSj7NxBp1WPbYtcDPeojKiJRJLmjmPULpa4dnOrtHof9TTvMw9WbOHDl+PNefF5Xo39QXhuAoN/uDmgdzTMdwPgvNC/JcvRO8X9s36qNZAu+lJ7kE1CmfGXXRhRb7Kxj6dRpYS2SAQJvJ14r1/H4drsM58ZtBAN7kaTrK8o7EbMOJxLGk/K0y48hzW87Z9p6NGoKHzONMSQ0WLogAmdBJ7153VR2yxjD2jtweONuXoxXaQu/UOaYNgB4BVIrEZgOHA3+spmNx7qlRzzYuMxwGgUc1l3Ri0uTkk+XRL3gAd1obOYkkeZ/Ka/Plrw8kFtRcNRVyTyTqDxGcaDu/CShfHgEDv8vsupagCa2Pd0nU/cLjhC66OqYjrBESeZUypUEW8cgojTbIJ1Z1s0gGOqLQ7G282nhalF2Z3iBGcgarMwkE2k1RSdDQVd7H7R1aI3f3s4HT7jkqoMSA5IdP2F16JD6m+4kDdBOWaIaPPxKExrkT4Bi5KTIbOtLQMpXHPOgXW0zonbmV0CAkHiuwcr8vfBHDW/wCPum7w9+nkgYynhyi/CuBZCFadESlRMWnkZQAWnSN4Hn9UnMtp4pCjx8M1w0up98EhELEO0zR9jbUdh6m+Gh/ykQfUWXXUOSE6h3JtKSp+i4zcXaJm3+0NXFBrX7rWtJIa3KTNye8+KpdxWVLBg6k9E44QdPVEVGKqISm5O2VjQrbs9iqNOqHV2FzdCL7p/lGsIT8LyKjvoQnJKSocZ07L7tft8YhzWU5dSZcFwgyeVslnZlE3OULrKcqceOMI6oc5uctmRiF0MkKU+kmhoVkmv7Pdu2YajuNwoD4jeBF+uvqsfjcQ6pUdUeZc9xcepSa2RoufD5+CyhjhCTa9s0lklJJP4C3UMjipUE6JChK0szI7QuFSqmHE5ptSmIt+U7GR2c11OgWsuIEOIXQLdySSRI8sETmnMpAykkl8A4aIsmbgg2SST+gJjPRSqLBay6kkwDOeYQC+RPJdSSQhrDfw9QiDNJJUM5UYn/CESkkkAw6KRTZJvp+UkkmIJhXzI0umNrmd20TkLcM4zSSTQHMS/dIgASPvkmgSDKSSGH0k02WzKEXXHVJJNAwzQOGn2QYl8aX8gSkkpYokdlPeMGUQUxPTLxSSR9KY2oL95QarACRoCkkgaGUmyPfFFdbJJJNjBOMEc7pzRl74JJIBj6gt0n6ceqivCSSAOfDET3JJJJkn/9k="/>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8" name="Picture 10" descr="https://encrypted-tbn0.gstatic.com/images?q=tbn:ANd9GcT7VcqbjQ3OJzItVErK7HRiycPriaq58hKltWVuKM32MSFDHLV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4985" y="4221088"/>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encrypted-tbn0.gstatic.com/images?q=tbn:ANd9GcSQpqGI5o7_qrvCey4-LXjf9XTKxvw3El5J0cbQMIiiiDDCZbM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9620" y="4221087"/>
            <a:ext cx="2552700" cy="1847851"/>
          </a:xfrm>
          <a:prstGeom prst="rect">
            <a:avLst/>
          </a:prstGeom>
          <a:noFill/>
          <a:extLst>
            <a:ext uri="{909E8E84-426E-40DD-AFC4-6F175D3DCCD1}">
              <a14:hiddenFill xmlns:a14="http://schemas.microsoft.com/office/drawing/2010/main">
                <a:solidFill>
                  <a:srgbClr val="FFFFFF"/>
                </a:solidFill>
              </a14:hiddenFill>
            </a:ext>
          </a:extLst>
        </p:spPr>
      </p:pic>
      <p:sp>
        <p:nvSpPr>
          <p:cNvPr id="15" name="14 CuadroTexto"/>
          <p:cNvSpPr txBox="1"/>
          <p:nvPr/>
        </p:nvSpPr>
        <p:spPr>
          <a:xfrm>
            <a:off x="755576" y="1124744"/>
            <a:ext cx="3549476" cy="400110"/>
          </a:xfrm>
          <a:prstGeom prst="rect">
            <a:avLst/>
          </a:prstGeom>
          <a:noFill/>
        </p:spPr>
        <p:txBody>
          <a:bodyPr wrap="square" rtlCol="0">
            <a:spAutoFit/>
          </a:bodyPr>
          <a:lstStyle/>
          <a:p>
            <a:r>
              <a:rPr lang="es-ES" sz="2000" b="1" dirty="0" smtClean="0">
                <a:solidFill>
                  <a:srgbClr val="FFFF00"/>
                </a:solidFill>
              </a:rPr>
              <a:t>EJEMPLO INTRODUCTORIO</a:t>
            </a:r>
            <a:endParaRPr lang="es-ES" sz="2000" b="1" dirty="0">
              <a:solidFill>
                <a:srgbClr val="FFFF00"/>
              </a:solidFill>
            </a:endParaRPr>
          </a:p>
        </p:txBody>
      </p:sp>
      <p:sp>
        <p:nvSpPr>
          <p:cNvPr id="2" name="1 CuadroTexto"/>
          <p:cNvSpPr txBox="1"/>
          <p:nvPr/>
        </p:nvSpPr>
        <p:spPr>
          <a:xfrm>
            <a:off x="633845" y="6207095"/>
            <a:ext cx="2521272" cy="400110"/>
          </a:xfrm>
          <a:prstGeom prst="rect">
            <a:avLst/>
          </a:prstGeom>
          <a:noFill/>
        </p:spPr>
        <p:txBody>
          <a:bodyPr wrap="square" rtlCol="0">
            <a:spAutoFit/>
          </a:bodyPr>
          <a:lstStyle/>
          <a:p>
            <a:r>
              <a:rPr lang="es-ES" sz="2000" b="1" dirty="0" err="1" smtClean="0">
                <a:solidFill>
                  <a:srgbClr val="FFFF00"/>
                </a:solidFill>
              </a:rPr>
              <a:t>Mathematica</a:t>
            </a:r>
            <a:endParaRPr lang="es-ES" sz="2000" b="1" dirty="0">
              <a:solidFill>
                <a:srgbClr val="FFFF00"/>
              </a:solidFill>
            </a:endParaRPr>
          </a:p>
        </p:txBody>
      </p:sp>
    </p:spTree>
    <p:extLst>
      <p:ext uri="{BB962C8B-B14F-4D97-AF65-F5344CB8AC3E}">
        <p14:creationId xmlns:p14="http://schemas.microsoft.com/office/powerpoint/2010/main" val="2252223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CuadroTexto"/>
          <p:cNvSpPr txBox="1">
            <a:spLocks noChangeArrowheads="1"/>
          </p:cNvSpPr>
          <p:nvPr/>
        </p:nvSpPr>
        <p:spPr bwMode="auto">
          <a:xfrm>
            <a:off x="3214678" y="428625"/>
            <a:ext cx="4786322" cy="523220"/>
          </a:xfrm>
          <a:prstGeom prst="rect">
            <a:avLst/>
          </a:prstGeom>
          <a:noFill/>
          <a:ln w="9525">
            <a:noFill/>
            <a:miter lim="800000"/>
            <a:headEnd/>
            <a:tailEnd/>
          </a:ln>
        </p:spPr>
        <p:txBody>
          <a:bodyPr wrap="square">
            <a:spAutoFit/>
          </a:bodyPr>
          <a:lstStyle/>
          <a:p>
            <a:pPr algn="r"/>
            <a:r>
              <a:rPr lang="es-ES" sz="2800" b="1" dirty="0" smtClean="0">
                <a:solidFill>
                  <a:schemeClr val="bg1"/>
                </a:solidFill>
                <a:latin typeface="Bradley Hand ITC" pitchFamily="66" charset="0"/>
              </a:rPr>
              <a:t>2.1</a:t>
            </a:r>
            <a:r>
              <a:rPr lang="es-ES" sz="2800" b="1" dirty="0">
                <a:solidFill>
                  <a:schemeClr val="bg1"/>
                </a:solidFill>
                <a:latin typeface="Bradley Hand ITC" pitchFamily="66" charset="0"/>
              </a:rPr>
              <a:t>.- </a:t>
            </a:r>
            <a:r>
              <a:rPr lang="es-ES" sz="2800" b="1" dirty="0" smtClean="0">
                <a:solidFill>
                  <a:schemeClr val="bg1"/>
                </a:solidFill>
                <a:latin typeface="Bradley Hand ITC" pitchFamily="66" charset="0"/>
              </a:rPr>
              <a:t>Modelos matriciales</a:t>
            </a:r>
            <a:endParaRPr lang="es-ES" sz="2800" b="1" dirty="0">
              <a:solidFill>
                <a:schemeClr val="bg1"/>
              </a:solidFill>
              <a:latin typeface="Bradley Hand ITC" pitchFamily="66" charset="0"/>
            </a:endParaRPr>
          </a:p>
        </p:txBody>
      </p:sp>
      <p:sp>
        <p:nvSpPr>
          <p:cNvPr id="4" name="3 Rectángulo"/>
          <p:cNvSpPr/>
          <p:nvPr/>
        </p:nvSpPr>
        <p:spPr>
          <a:xfrm>
            <a:off x="642937" y="642938"/>
            <a:ext cx="3204000"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5" name="4 Rectángulo"/>
          <p:cNvSpPr/>
          <p:nvPr/>
        </p:nvSpPr>
        <p:spPr>
          <a:xfrm>
            <a:off x="8183563" y="642938"/>
            <a:ext cx="576262"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6" name="Rectangle 3"/>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7" name="Rectangle 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8" name="7 Rectángulo"/>
          <p:cNvSpPr/>
          <p:nvPr/>
        </p:nvSpPr>
        <p:spPr>
          <a:xfrm>
            <a:off x="687388" y="6715125"/>
            <a:ext cx="8099425" cy="714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9" name="8 Rectángulo"/>
          <p:cNvSpPr>
            <a:spLocks noChangeArrowheads="1"/>
          </p:cNvSpPr>
          <p:nvPr/>
        </p:nvSpPr>
        <p:spPr bwMode="auto">
          <a:xfrm>
            <a:off x="1571625" y="6407150"/>
            <a:ext cx="7072313" cy="307975"/>
          </a:xfrm>
          <a:prstGeom prst="rect">
            <a:avLst/>
          </a:prstGeom>
          <a:noFill/>
          <a:ln w="9525">
            <a:noFill/>
            <a:miter lim="800000"/>
            <a:headEnd/>
            <a:tailEnd/>
          </a:ln>
        </p:spPr>
        <p:txBody>
          <a:bodyPr>
            <a:spAutoFit/>
          </a:bodyPr>
          <a:lstStyle/>
          <a:p>
            <a:pPr algn="r"/>
            <a:r>
              <a:rPr lang="es-ES" sz="1400" i="1" dirty="0" smtClean="0">
                <a:solidFill>
                  <a:srgbClr val="FFFF66"/>
                </a:solidFill>
              </a:rPr>
              <a:t>2.- </a:t>
            </a:r>
            <a:r>
              <a:rPr lang="es-ES" sz="1400" i="1" dirty="0">
                <a:solidFill>
                  <a:srgbClr val="FFFF66"/>
                </a:solidFill>
              </a:rPr>
              <a:t>Modelos basados en </a:t>
            </a:r>
            <a:r>
              <a:rPr lang="es-ES" sz="1400" i="1" dirty="0" smtClean="0">
                <a:solidFill>
                  <a:srgbClr val="FFFF66"/>
                </a:solidFill>
              </a:rPr>
              <a:t> sistemas de ecuaciones </a:t>
            </a:r>
            <a:r>
              <a:rPr lang="es-ES" sz="1400" i="1" dirty="0">
                <a:solidFill>
                  <a:srgbClr val="FFFF66"/>
                </a:solidFill>
              </a:rPr>
              <a:t>en diferencias</a:t>
            </a:r>
          </a:p>
        </p:txBody>
      </p:sp>
      <p:pic>
        <p:nvPicPr>
          <p:cNvPr id="11" name="Picture 2"/>
          <p:cNvPicPr>
            <a:picLocks noChangeAspect="1" noChangeArrowheads="1"/>
          </p:cNvPicPr>
          <p:nvPr/>
        </p:nvPicPr>
        <p:blipFill>
          <a:blip r:embed="rId2" cstate="print"/>
          <a:srcRect l="15057" t="41220" r="14069" b="52165"/>
          <a:stretch>
            <a:fillRect/>
          </a:stretch>
        </p:blipFill>
        <p:spPr bwMode="auto">
          <a:xfrm>
            <a:off x="972400" y="1268760"/>
            <a:ext cx="7200000" cy="420000"/>
          </a:xfrm>
          <a:prstGeom prst="rect">
            <a:avLst/>
          </a:prstGeom>
          <a:noFill/>
          <a:ln w="9525">
            <a:noFill/>
            <a:miter lim="800000"/>
            <a:headEnd/>
            <a:tailEnd/>
          </a:ln>
        </p:spPr>
      </p:pic>
      <p:sp>
        <p:nvSpPr>
          <p:cNvPr id="13" name="12 CuadroTexto"/>
          <p:cNvSpPr txBox="1"/>
          <p:nvPr/>
        </p:nvSpPr>
        <p:spPr>
          <a:xfrm>
            <a:off x="618650" y="6383827"/>
            <a:ext cx="3089253" cy="338554"/>
          </a:xfrm>
          <a:prstGeom prst="rect">
            <a:avLst/>
          </a:prstGeom>
          <a:noFill/>
        </p:spPr>
        <p:txBody>
          <a:bodyPr wrap="square" rtlCol="0">
            <a:spAutoFit/>
          </a:bodyPr>
          <a:lstStyle/>
          <a:p>
            <a:r>
              <a:rPr lang="es-ES" sz="1600" b="1" i="1" dirty="0" smtClean="0">
                <a:solidFill>
                  <a:schemeClr val="bg1"/>
                </a:solidFill>
              </a:rPr>
              <a:t>Tablas de vida y Modelo de Leslie.</a:t>
            </a:r>
            <a:endParaRPr lang="es-ES" sz="1600" b="1" i="1" dirty="0">
              <a:solidFill>
                <a:schemeClr val="bg1"/>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281" t="39500" r="29102" b="34750"/>
          <a:stretch/>
        </p:blipFill>
        <p:spPr bwMode="auto">
          <a:xfrm>
            <a:off x="1115616" y="3645024"/>
            <a:ext cx="6741368" cy="2278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281" t="27780" r="29102" b="58434"/>
          <a:stretch/>
        </p:blipFill>
        <p:spPr bwMode="auto">
          <a:xfrm>
            <a:off x="1115616" y="2132856"/>
            <a:ext cx="6741368" cy="1219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01292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CuadroTexto"/>
          <p:cNvSpPr txBox="1">
            <a:spLocks noChangeArrowheads="1"/>
          </p:cNvSpPr>
          <p:nvPr/>
        </p:nvSpPr>
        <p:spPr bwMode="auto">
          <a:xfrm>
            <a:off x="3214678" y="428625"/>
            <a:ext cx="4786322" cy="523220"/>
          </a:xfrm>
          <a:prstGeom prst="rect">
            <a:avLst/>
          </a:prstGeom>
          <a:noFill/>
          <a:ln w="9525">
            <a:noFill/>
            <a:miter lim="800000"/>
            <a:headEnd/>
            <a:tailEnd/>
          </a:ln>
        </p:spPr>
        <p:txBody>
          <a:bodyPr wrap="square">
            <a:spAutoFit/>
          </a:bodyPr>
          <a:lstStyle/>
          <a:p>
            <a:pPr algn="r"/>
            <a:r>
              <a:rPr lang="es-ES" sz="2800" b="1" dirty="0" smtClean="0">
                <a:solidFill>
                  <a:schemeClr val="bg1"/>
                </a:solidFill>
                <a:latin typeface="Bradley Hand ITC" pitchFamily="66" charset="0"/>
              </a:rPr>
              <a:t>2.1</a:t>
            </a:r>
            <a:r>
              <a:rPr lang="es-ES" sz="2800" b="1" dirty="0">
                <a:solidFill>
                  <a:schemeClr val="bg1"/>
                </a:solidFill>
                <a:latin typeface="Bradley Hand ITC" pitchFamily="66" charset="0"/>
              </a:rPr>
              <a:t>.- </a:t>
            </a:r>
            <a:r>
              <a:rPr lang="es-ES" sz="2800" b="1" dirty="0" smtClean="0">
                <a:solidFill>
                  <a:schemeClr val="bg1"/>
                </a:solidFill>
                <a:latin typeface="Bradley Hand ITC" pitchFamily="66" charset="0"/>
              </a:rPr>
              <a:t>Modelos matriciales</a:t>
            </a:r>
            <a:endParaRPr lang="es-ES" sz="2800" b="1" dirty="0">
              <a:solidFill>
                <a:schemeClr val="bg1"/>
              </a:solidFill>
              <a:latin typeface="Bradley Hand ITC" pitchFamily="66" charset="0"/>
            </a:endParaRPr>
          </a:p>
        </p:txBody>
      </p:sp>
      <p:sp>
        <p:nvSpPr>
          <p:cNvPr id="4" name="3 Rectángulo"/>
          <p:cNvSpPr/>
          <p:nvPr/>
        </p:nvSpPr>
        <p:spPr>
          <a:xfrm>
            <a:off x="642937" y="642938"/>
            <a:ext cx="3204000"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5" name="4 Rectángulo"/>
          <p:cNvSpPr/>
          <p:nvPr/>
        </p:nvSpPr>
        <p:spPr>
          <a:xfrm>
            <a:off x="8183563" y="642938"/>
            <a:ext cx="576262"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 name="Rectangle 3"/>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8"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9" name="Rectangle 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10" name="9 Rectángulo"/>
          <p:cNvSpPr/>
          <p:nvPr/>
        </p:nvSpPr>
        <p:spPr>
          <a:xfrm>
            <a:off x="687388" y="6715125"/>
            <a:ext cx="8099425" cy="714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1" name="10 Rectángulo"/>
          <p:cNvSpPr>
            <a:spLocks noChangeArrowheads="1"/>
          </p:cNvSpPr>
          <p:nvPr/>
        </p:nvSpPr>
        <p:spPr bwMode="auto">
          <a:xfrm>
            <a:off x="1571625" y="6407150"/>
            <a:ext cx="7072313" cy="307975"/>
          </a:xfrm>
          <a:prstGeom prst="rect">
            <a:avLst/>
          </a:prstGeom>
          <a:noFill/>
          <a:ln w="9525">
            <a:noFill/>
            <a:miter lim="800000"/>
            <a:headEnd/>
            <a:tailEnd/>
          </a:ln>
        </p:spPr>
        <p:txBody>
          <a:bodyPr>
            <a:spAutoFit/>
          </a:bodyPr>
          <a:lstStyle/>
          <a:p>
            <a:pPr algn="r"/>
            <a:r>
              <a:rPr lang="es-ES" sz="1400" i="1" dirty="0" smtClean="0">
                <a:solidFill>
                  <a:srgbClr val="FFFF66"/>
                </a:solidFill>
              </a:rPr>
              <a:t>2.- </a:t>
            </a:r>
            <a:r>
              <a:rPr lang="es-ES" sz="1400" i="1" dirty="0">
                <a:solidFill>
                  <a:srgbClr val="FFFF66"/>
                </a:solidFill>
              </a:rPr>
              <a:t>Modelos basados en </a:t>
            </a:r>
            <a:r>
              <a:rPr lang="es-ES" sz="1400" i="1" dirty="0" smtClean="0">
                <a:solidFill>
                  <a:srgbClr val="FFFF66"/>
                </a:solidFill>
              </a:rPr>
              <a:t> sistemas de ecuaciones </a:t>
            </a:r>
            <a:r>
              <a:rPr lang="es-ES" sz="1400" i="1" dirty="0">
                <a:solidFill>
                  <a:srgbClr val="FFFF66"/>
                </a:solidFill>
              </a:rPr>
              <a:t>en diferencias</a:t>
            </a:r>
          </a:p>
        </p:txBody>
      </p:sp>
      <p:pic>
        <p:nvPicPr>
          <p:cNvPr id="3075" name="Picture 3"/>
          <p:cNvPicPr>
            <a:picLocks noChangeAspect="1" noChangeArrowheads="1"/>
          </p:cNvPicPr>
          <p:nvPr/>
        </p:nvPicPr>
        <p:blipFill>
          <a:blip r:embed="rId2" cstate="print"/>
          <a:srcRect l="26279" t="22320" r="25000" b="37046"/>
          <a:stretch>
            <a:fillRect/>
          </a:stretch>
        </p:blipFill>
        <p:spPr bwMode="auto">
          <a:xfrm>
            <a:off x="1584176" y="1340768"/>
            <a:ext cx="5940152" cy="3096344"/>
          </a:xfrm>
          <a:prstGeom prst="rect">
            <a:avLst/>
          </a:prstGeom>
          <a:noFill/>
          <a:ln w="9525">
            <a:noFill/>
            <a:miter lim="800000"/>
            <a:headEnd/>
            <a:tailEnd/>
          </a:ln>
        </p:spPr>
      </p:pic>
      <p:pic>
        <p:nvPicPr>
          <p:cNvPr id="16" name="Picture 3"/>
          <p:cNvPicPr>
            <a:picLocks noChangeAspect="1" noChangeArrowheads="1"/>
          </p:cNvPicPr>
          <p:nvPr/>
        </p:nvPicPr>
        <p:blipFill>
          <a:blip r:embed="rId2" cstate="print"/>
          <a:srcRect l="16238" t="70514" r="14069" b="16256"/>
          <a:stretch>
            <a:fillRect/>
          </a:stretch>
        </p:blipFill>
        <p:spPr bwMode="auto">
          <a:xfrm>
            <a:off x="647056" y="4738668"/>
            <a:ext cx="7776000" cy="922580"/>
          </a:xfrm>
          <a:prstGeom prst="rect">
            <a:avLst/>
          </a:prstGeom>
          <a:noFill/>
          <a:ln w="9525">
            <a:noFill/>
            <a:miter lim="800000"/>
            <a:headEnd/>
            <a:tailEnd/>
          </a:ln>
        </p:spPr>
      </p:pic>
      <p:sp>
        <p:nvSpPr>
          <p:cNvPr id="14" name="13 CuadroTexto"/>
          <p:cNvSpPr txBox="1"/>
          <p:nvPr/>
        </p:nvSpPr>
        <p:spPr>
          <a:xfrm>
            <a:off x="618650" y="6383827"/>
            <a:ext cx="3089253" cy="338554"/>
          </a:xfrm>
          <a:prstGeom prst="rect">
            <a:avLst/>
          </a:prstGeom>
          <a:noFill/>
        </p:spPr>
        <p:txBody>
          <a:bodyPr wrap="square" rtlCol="0">
            <a:spAutoFit/>
          </a:bodyPr>
          <a:lstStyle/>
          <a:p>
            <a:r>
              <a:rPr lang="es-ES" sz="1600" b="1" i="1" dirty="0" smtClean="0">
                <a:solidFill>
                  <a:schemeClr val="bg1"/>
                </a:solidFill>
              </a:rPr>
              <a:t>Tablas de vida y Modelo de Leslie.</a:t>
            </a:r>
            <a:endParaRPr lang="es-ES" sz="1600" b="1" i="1"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CuadroTexto"/>
          <p:cNvSpPr txBox="1">
            <a:spLocks noChangeArrowheads="1"/>
          </p:cNvSpPr>
          <p:nvPr/>
        </p:nvSpPr>
        <p:spPr bwMode="auto">
          <a:xfrm>
            <a:off x="3214678" y="428625"/>
            <a:ext cx="4786322" cy="523220"/>
          </a:xfrm>
          <a:prstGeom prst="rect">
            <a:avLst/>
          </a:prstGeom>
          <a:noFill/>
          <a:ln w="9525">
            <a:noFill/>
            <a:miter lim="800000"/>
            <a:headEnd/>
            <a:tailEnd/>
          </a:ln>
        </p:spPr>
        <p:txBody>
          <a:bodyPr wrap="square">
            <a:spAutoFit/>
          </a:bodyPr>
          <a:lstStyle/>
          <a:p>
            <a:pPr algn="r"/>
            <a:r>
              <a:rPr lang="es-ES" sz="2800" b="1" dirty="0" smtClean="0">
                <a:solidFill>
                  <a:schemeClr val="bg1"/>
                </a:solidFill>
                <a:latin typeface="Bradley Hand ITC" pitchFamily="66" charset="0"/>
              </a:rPr>
              <a:t>2.1</a:t>
            </a:r>
            <a:r>
              <a:rPr lang="es-ES" sz="2800" b="1" dirty="0">
                <a:solidFill>
                  <a:schemeClr val="bg1"/>
                </a:solidFill>
                <a:latin typeface="Bradley Hand ITC" pitchFamily="66" charset="0"/>
              </a:rPr>
              <a:t>.- </a:t>
            </a:r>
            <a:r>
              <a:rPr lang="es-ES" sz="2800" b="1" dirty="0" smtClean="0">
                <a:solidFill>
                  <a:schemeClr val="bg1"/>
                </a:solidFill>
                <a:latin typeface="Bradley Hand ITC" pitchFamily="66" charset="0"/>
              </a:rPr>
              <a:t>Modelos matriciales</a:t>
            </a:r>
            <a:endParaRPr lang="es-ES" sz="2800" b="1" dirty="0">
              <a:solidFill>
                <a:schemeClr val="bg1"/>
              </a:solidFill>
              <a:latin typeface="Bradley Hand ITC" pitchFamily="66" charset="0"/>
            </a:endParaRPr>
          </a:p>
        </p:txBody>
      </p:sp>
      <p:sp>
        <p:nvSpPr>
          <p:cNvPr id="3" name="2 Rectángulo"/>
          <p:cNvSpPr/>
          <p:nvPr/>
        </p:nvSpPr>
        <p:spPr>
          <a:xfrm>
            <a:off x="642937" y="642938"/>
            <a:ext cx="3204000"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4" name="3 Rectángulo"/>
          <p:cNvSpPr/>
          <p:nvPr/>
        </p:nvSpPr>
        <p:spPr>
          <a:xfrm>
            <a:off x="8183563" y="642938"/>
            <a:ext cx="576262"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5"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 name="Rectangle 3"/>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 name="Rectangle 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9" name="8 Rectángulo"/>
          <p:cNvSpPr/>
          <p:nvPr/>
        </p:nvSpPr>
        <p:spPr>
          <a:xfrm>
            <a:off x="687388" y="6715125"/>
            <a:ext cx="8099425" cy="714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0" name="9 Rectángulo"/>
          <p:cNvSpPr>
            <a:spLocks noChangeArrowheads="1"/>
          </p:cNvSpPr>
          <p:nvPr/>
        </p:nvSpPr>
        <p:spPr bwMode="auto">
          <a:xfrm>
            <a:off x="1571625" y="6407150"/>
            <a:ext cx="7072313" cy="307975"/>
          </a:xfrm>
          <a:prstGeom prst="rect">
            <a:avLst/>
          </a:prstGeom>
          <a:noFill/>
          <a:ln w="9525">
            <a:noFill/>
            <a:miter lim="800000"/>
            <a:headEnd/>
            <a:tailEnd/>
          </a:ln>
        </p:spPr>
        <p:txBody>
          <a:bodyPr>
            <a:spAutoFit/>
          </a:bodyPr>
          <a:lstStyle/>
          <a:p>
            <a:pPr algn="r"/>
            <a:r>
              <a:rPr lang="es-ES" sz="1400" i="1" dirty="0" smtClean="0">
                <a:solidFill>
                  <a:srgbClr val="FFFF66"/>
                </a:solidFill>
              </a:rPr>
              <a:t>2.- </a:t>
            </a:r>
            <a:r>
              <a:rPr lang="es-ES" sz="1400" i="1" dirty="0">
                <a:solidFill>
                  <a:srgbClr val="FFFF66"/>
                </a:solidFill>
              </a:rPr>
              <a:t>Modelos basados en </a:t>
            </a:r>
            <a:r>
              <a:rPr lang="es-ES" sz="1400" i="1" dirty="0" smtClean="0">
                <a:solidFill>
                  <a:srgbClr val="FFFF66"/>
                </a:solidFill>
              </a:rPr>
              <a:t> sistemas de ecuaciones </a:t>
            </a:r>
            <a:r>
              <a:rPr lang="es-ES" sz="1400" i="1" dirty="0">
                <a:solidFill>
                  <a:srgbClr val="FFFF66"/>
                </a:solidFill>
              </a:rPr>
              <a:t>en diferencias</a:t>
            </a:r>
          </a:p>
        </p:txBody>
      </p:sp>
      <p:pic>
        <p:nvPicPr>
          <p:cNvPr id="4098" name="Picture 2"/>
          <p:cNvPicPr>
            <a:picLocks noChangeAspect="1" noChangeArrowheads="1"/>
          </p:cNvPicPr>
          <p:nvPr/>
        </p:nvPicPr>
        <p:blipFill>
          <a:blip r:embed="rId2" cstate="print"/>
          <a:srcRect l="15647" t="45945" r="13479" b="33265"/>
          <a:stretch>
            <a:fillRect/>
          </a:stretch>
        </p:blipFill>
        <p:spPr bwMode="auto">
          <a:xfrm>
            <a:off x="756416" y="1052736"/>
            <a:ext cx="7560000" cy="13860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l="31100" t="23540" r="29329" b="15981"/>
          <a:stretch>
            <a:fillRect/>
          </a:stretch>
        </p:blipFill>
        <p:spPr bwMode="auto">
          <a:xfrm>
            <a:off x="2483768" y="2526213"/>
            <a:ext cx="3960440" cy="3783107"/>
          </a:xfrm>
          <a:prstGeom prst="rect">
            <a:avLst/>
          </a:prstGeom>
          <a:noFill/>
          <a:ln w="9525">
            <a:noFill/>
            <a:miter lim="800000"/>
            <a:headEnd/>
            <a:tailEnd/>
          </a:ln>
        </p:spPr>
      </p:pic>
      <p:sp>
        <p:nvSpPr>
          <p:cNvPr id="14" name="13 CuadroTexto"/>
          <p:cNvSpPr txBox="1"/>
          <p:nvPr/>
        </p:nvSpPr>
        <p:spPr>
          <a:xfrm>
            <a:off x="618650" y="6383827"/>
            <a:ext cx="3089253" cy="338554"/>
          </a:xfrm>
          <a:prstGeom prst="rect">
            <a:avLst/>
          </a:prstGeom>
          <a:noFill/>
        </p:spPr>
        <p:txBody>
          <a:bodyPr wrap="square" rtlCol="0">
            <a:spAutoFit/>
          </a:bodyPr>
          <a:lstStyle/>
          <a:p>
            <a:r>
              <a:rPr lang="es-ES" sz="1600" b="1" i="1" dirty="0" smtClean="0">
                <a:solidFill>
                  <a:schemeClr val="bg1"/>
                </a:solidFill>
              </a:rPr>
              <a:t>Tablas de vida y Modelo de Leslie.</a:t>
            </a:r>
            <a:endParaRPr lang="es-ES" sz="1600" b="1" i="1"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CuadroTexto"/>
          <p:cNvSpPr txBox="1">
            <a:spLocks noChangeArrowheads="1"/>
          </p:cNvSpPr>
          <p:nvPr/>
        </p:nvSpPr>
        <p:spPr bwMode="auto">
          <a:xfrm>
            <a:off x="3214678" y="428625"/>
            <a:ext cx="4786322" cy="523220"/>
          </a:xfrm>
          <a:prstGeom prst="rect">
            <a:avLst/>
          </a:prstGeom>
          <a:noFill/>
          <a:ln w="9525">
            <a:noFill/>
            <a:miter lim="800000"/>
            <a:headEnd/>
            <a:tailEnd/>
          </a:ln>
        </p:spPr>
        <p:txBody>
          <a:bodyPr wrap="square">
            <a:spAutoFit/>
          </a:bodyPr>
          <a:lstStyle/>
          <a:p>
            <a:pPr algn="r"/>
            <a:r>
              <a:rPr lang="es-ES" sz="2800" b="1" dirty="0" smtClean="0">
                <a:solidFill>
                  <a:schemeClr val="bg1"/>
                </a:solidFill>
                <a:latin typeface="Bradley Hand ITC" pitchFamily="66" charset="0"/>
              </a:rPr>
              <a:t>2.1</a:t>
            </a:r>
            <a:r>
              <a:rPr lang="es-ES" sz="2800" b="1" dirty="0">
                <a:solidFill>
                  <a:schemeClr val="bg1"/>
                </a:solidFill>
                <a:latin typeface="Bradley Hand ITC" pitchFamily="66" charset="0"/>
              </a:rPr>
              <a:t>.- </a:t>
            </a:r>
            <a:r>
              <a:rPr lang="es-ES" sz="2800" b="1" dirty="0" smtClean="0">
                <a:solidFill>
                  <a:schemeClr val="bg1"/>
                </a:solidFill>
                <a:latin typeface="Bradley Hand ITC" pitchFamily="66" charset="0"/>
              </a:rPr>
              <a:t>Modelos matriciales</a:t>
            </a:r>
            <a:endParaRPr lang="es-ES" sz="2800" b="1" dirty="0">
              <a:solidFill>
                <a:schemeClr val="bg1"/>
              </a:solidFill>
              <a:latin typeface="Bradley Hand ITC" pitchFamily="66" charset="0"/>
            </a:endParaRPr>
          </a:p>
        </p:txBody>
      </p:sp>
      <p:sp>
        <p:nvSpPr>
          <p:cNvPr id="3" name="2 Rectángulo"/>
          <p:cNvSpPr/>
          <p:nvPr/>
        </p:nvSpPr>
        <p:spPr>
          <a:xfrm>
            <a:off x="642937" y="642938"/>
            <a:ext cx="3204000"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4" name="3 Rectángulo"/>
          <p:cNvSpPr/>
          <p:nvPr/>
        </p:nvSpPr>
        <p:spPr>
          <a:xfrm>
            <a:off x="8183563" y="642938"/>
            <a:ext cx="576262"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5"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 name="Rectangle 3"/>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 name="Rectangle 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9" name="8 Rectángulo"/>
          <p:cNvSpPr/>
          <p:nvPr/>
        </p:nvSpPr>
        <p:spPr>
          <a:xfrm>
            <a:off x="687388" y="6715125"/>
            <a:ext cx="8099425" cy="714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0" name="9 Rectángulo"/>
          <p:cNvSpPr>
            <a:spLocks noChangeArrowheads="1"/>
          </p:cNvSpPr>
          <p:nvPr/>
        </p:nvSpPr>
        <p:spPr bwMode="auto">
          <a:xfrm>
            <a:off x="1571625" y="6407150"/>
            <a:ext cx="7072313" cy="307975"/>
          </a:xfrm>
          <a:prstGeom prst="rect">
            <a:avLst/>
          </a:prstGeom>
          <a:noFill/>
          <a:ln w="9525">
            <a:noFill/>
            <a:miter lim="800000"/>
            <a:headEnd/>
            <a:tailEnd/>
          </a:ln>
        </p:spPr>
        <p:txBody>
          <a:bodyPr>
            <a:spAutoFit/>
          </a:bodyPr>
          <a:lstStyle/>
          <a:p>
            <a:pPr algn="r"/>
            <a:r>
              <a:rPr lang="es-ES" sz="1400" i="1" dirty="0" smtClean="0">
                <a:solidFill>
                  <a:srgbClr val="FFFF66"/>
                </a:solidFill>
              </a:rPr>
              <a:t>2.- </a:t>
            </a:r>
            <a:r>
              <a:rPr lang="es-ES" sz="1400" i="1" dirty="0">
                <a:solidFill>
                  <a:srgbClr val="FFFF66"/>
                </a:solidFill>
              </a:rPr>
              <a:t>Modelos basados en </a:t>
            </a:r>
            <a:r>
              <a:rPr lang="es-ES" sz="1400" i="1" dirty="0" smtClean="0">
                <a:solidFill>
                  <a:srgbClr val="FFFF66"/>
                </a:solidFill>
              </a:rPr>
              <a:t> sistemas de ecuaciones </a:t>
            </a:r>
            <a:r>
              <a:rPr lang="es-ES" sz="1400" i="1" dirty="0">
                <a:solidFill>
                  <a:srgbClr val="FFFF66"/>
                </a:solidFill>
              </a:rPr>
              <a:t>en diferencias</a:t>
            </a:r>
          </a:p>
        </p:txBody>
      </p:sp>
      <p:sp>
        <p:nvSpPr>
          <p:cNvPr id="11" name="10 CuadroTexto"/>
          <p:cNvSpPr txBox="1"/>
          <p:nvPr/>
        </p:nvSpPr>
        <p:spPr>
          <a:xfrm>
            <a:off x="1547664" y="1412776"/>
            <a:ext cx="1584176" cy="400110"/>
          </a:xfrm>
          <a:prstGeom prst="rect">
            <a:avLst/>
          </a:prstGeom>
          <a:noFill/>
        </p:spPr>
        <p:txBody>
          <a:bodyPr wrap="square" rtlCol="0">
            <a:spAutoFit/>
          </a:bodyPr>
          <a:lstStyle/>
          <a:p>
            <a:r>
              <a:rPr lang="es-ES" sz="2000" i="1" dirty="0" smtClean="0">
                <a:solidFill>
                  <a:srgbClr val="FFFF00"/>
                </a:solidFill>
              </a:rPr>
              <a:t>PROYECTO</a:t>
            </a:r>
            <a:endParaRPr lang="es-ES" sz="2000" i="1" dirty="0">
              <a:solidFill>
                <a:srgbClr val="FFFF00"/>
              </a:solidFill>
            </a:endParaRPr>
          </a:p>
        </p:txBody>
      </p:sp>
      <p:sp>
        <p:nvSpPr>
          <p:cNvPr id="15" name="14 CuadroTexto"/>
          <p:cNvSpPr txBox="1"/>
          <p:nvPr/>
        </p:nvSpPr>
        <p:spPr>
          <a:xfrm>
            <a:off x="611560" y="4870901"/>
            <a:ext cx="8172400" cy="830997"/>
          </a:xfrm>
          <a:prstGeom prst="rect">
            <a:avLst/>
          </a:prstGeom>
          <a:noFill/>
        </p:spPr>
        <p:txBody>
          <a:bodyPr wrap="square" rtlCol="0">
            <a:spAutoFit/>
          </a:bodyPr>
          <a:lstStyle/>
          <a:p>
            <a:pPr>
              <a:buFont typeface="Arial" pitchFamily="34" charset="0"/>
              <a:buChar char="•"/>
            </a:pPr>
            <a:r>
              <a:rPr lang="es-ES" dirty="0" smtClean="0">
                <a:solidFill>
                  <a:schemeClr val="bg1"/>
                </a:solidFill>
              </a:rPr>
              <a:t>  E</a:t>
            </a:r>
            <a:r>
              <a:rPr lang="es-ES" i="1" dirty="0" smtClean="0">
                <a:solidFill>
                  <a:schemeClr val="bg1"/>
                </a:solidFill>
              </a:rPr>
              <a:t>stimar el valor de r, para ajustar los datos al  modelo exponencial  P(t) = P(o) </a:t>
            </a:r>
            <a:r>
              <a:rPr lang="es-ES" i="1" dirty="0" err="1" smtClean="0">
                <a:solidFill>
                  <a:schemeClr val="bg1"/>
                </a:solidFill>
              </a:rPr>
              <a:t>e</a:t>
            </a:r>
            <a:r>
              <a:rPr lang="es-ES" i="1" baseline="30000" dirty="0" err="1" smtClean="0">
                <a:solidFill>
                  <a:schemeClr val="bg1"/>
                </a:solidFill>
              </a:rPr>
              <a:t>rt</a:t>
            </a:r>
            <a:endParaRPr lang="es-ES" i="1" baseline="30000" dirty="0" smtClean="0">
              <a:solidFill>
                <a:schemeClr val="bg1"/>
              </a:solidFill>
            </a:endParaRPr>
          </a:p>
          <a:p>
            <a:pPr>
              <a:buFont typeface="Arial" pitchFamily="34" charset="0"/>
              <a:buChar char="•"/>
            </a:pPr>
            <a:endParaRPr lang="es-ES" i="1" baseline="30000" dirty="0" smtClean="0">
              <a:solidFill>
                <a:schemeClr val="bg1"/>
              </a:solidFill>
            </a:endParaRPr>
          </a:p>
          <a:p>
            <a:pPr>
              <a:buFont typeface="Arial" pitchFamily="34" charset="0"/>
              <a:buChar char="•"/>
            </a:pPr>
            <a:r>
              <a:rPr lang="es-ES" i="1" dirty="0" smtClean="0">
                <a:solidFill>
                  <a:schemeClr val="bg1"/>
                </a:solidFill>
              </a:rPr>
              <a:t>  Ajustar los datos a un modelo de Leslie, y analizar su comportamiento a largo plazo.</a:t>
            </a:r>
            <a:endParaRPr lang="es-ES" dirty="0">
              <a:solidFill>
                <a:schemeClr val="bg1"/>
              </a:solidFill>
            </a:endParaRPr>
          </a:p>
        </p:txBody>
      </p:sp>
      <p:pic>
        <p:nvPicPr>
          <p:cNvPr id="5123" name="Picture 3"/>
          <p:cNvPicPr>
            <a:picLocks noChangeAspect="1" noChangeArrowheads="1"/>
          </p:cNvPicPr>
          <p:nvPr/>
        </p:nvPicPr>
        <p:blipFill>
          <a:blip r:embed="rId2" cstate="print"/>
          <a:srcRect l="16828" t="33660" r="26472" b="36100"/>
          <a:stretch>
            <a:fillRect/>
          </a:stretch>
        </p:blipFill>
        <p:spPr bwMode="auto">
          <a:xfrm>
            <a:off x="1115616" y="2132856"/>
            <a:ext cx="6912768" cy="2304256"/>
          </a:xfrm>
          <a:prstGeom prst="rect">
            <a:avLst/>
          </a:prstGeom>
          <a:noFill/>
          <a:ln w="9525">
            <a:noFill/>
            <a:miter lim="800000"/>
            <a:headEnd/>
            <a:tailEnd/>
          </a:ln>
        </p:spPr>
      </p:pic>
      <p:sp>
        <p:nvSpPr>
          <p:cNvPr id="16" name="15 CuadroTexto"/>
          <p:cNvSpPr txBox="1"/>
          <p:nvPr/>
        </p:nvSpPr>
        <p:spPr>
          <a:xfrm>
            <a:off x="618650" y="6383827"/>
            <a:ext cx="3089253" cy="338554"/>
          </a:xfrm>
          <a:prstGeom prst="rect">
            <a:avLst/>
          </a:prstGeom>
          <a:noFill/>
        </p:spPr>
        <p:txBody>
          <a:bodyPr wrap="square" rtlCol="0">
            <a:spAutoFit/>
          </a:bodyPr>
          <a:lstStyle/>
          <a:p>
            <a:r>
              <a:rPr lang="es-ES" sz="1600" b="1" i="1" dirty="0" smtClean="0">
                <a:solidFill>
                  <a:schemeClr val="bg1"/>
                </a:solidFill>
              </a:rPr>
              <a:t>Tablas de vida y Modelo de Leslie.</a:t>
            </a:r>
            <a:endParaRPr lang="es-ES" sz="1600" b="1" i="1" dirty="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29 Rectángulo"/>
          <p:cNvSpPr/>
          <p:nvPr/>
        </p:nvSpPr>
        <p:spPr>
          <a:xfrm>
            <a:off x="611560" y="1556792"/>
            <a:ext cx="8208912" cy="46085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2" name="4 CuadroTexto"/>
          <p:cNvSpPr txBox="1">
            <a:spLocks noChangeArrowheads="1"/>
          </p:cNvSpPr>
          <p:nvPr/>
        </p:nvSpPr>
        <p:spPr bwMode="auto">
          <a:xfrm>
            <a:off x="3214678" y="428625"/>
            <a:ext cx="4786322" cy="523220"/>
          </a:xfrm>
          <a:prstGeom prst="rect">
            <a:avLst/>
          </a:prstGeom>
          <a:noFill/>
          <a:ln w="9525">
            <a:noFill/>
            <a:miter lim="800000"/>
            <a:headEnd/>
            <a:tailEnd/>
          </a:ln>
        </p:spPr>
        <p:txBody>
          <a:bodyPr wrap="square">
            <a:spAutoFit/>
          </a:bodyPr>
          <a:lstStyle/>
          <a:p>
            <a:pPr algn="r"/>
            <a:r>
              <a:rPr lang="es-ES" sz="2800" b="1" dirty="0" smtClean="0">
                <a:solidFill>
                  <a:schemeClr val="bg1"/>
                </a:solidFill>
                <a:latin typeface="Bradley Hand ITC" pitchFamily="66" charset="0"/>
              </a:rPr>
              <a:t>2.1</a:t>
            </a:r>
            <a:r>
              <a:rPr lang="es-ES" sz="2800" b="1" dirty="0">
                <a:solidFill>
                  <a:schemeClr val="bg1"/>
                </a:solidFill>
                <a:latin typeface="Bradley Hand ITC" pitchFamily="66" charset="0"/>
              </a:rPr>
              <a:t>.- </a:t>
            </a:r>
            <a:r>
              <a:rPr lang="es-ES" sz="2800" b="1" dirty="0" smtClean="0">
                <a:solidFill>
                  <a:schemeClr val="bg1"/>
                </a:solidFill>
                <a:latin typeface="Bradley Hand ITC" pitchFamily="66" charset="0"/>
              </a:rPr>
              <a:t>Modelos matriciales</a:t>
            </a:r>
            <a:endParaRPr lang="es-ES" sz="2800" b="1" dirty="0">
              <a:solidFill>
                <a:schemeClr val="bg1"/>
              </a:solidFill>
              <a:latin typeface="Bradley Hand ITC" pitchFamily="66" charset="0"/>
            </a:endParaRPr>
          </a:p>
        </p:txBody>
      </p:sp>
      <p:sp>
        <p:nvSpPr>
          <p:cNvPr id="3" name="2 Rectángulo"/>
          <p:cNvSpPr/>
          <p:nvPr/>
        </p:nvSpPr>
        <p:spPr>
          <a:xfrm>
            <a:off x="642937" y="642938"/>
            <a:ext cx="3204000"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4" name="3 Rectángulo"/>
          <p:cNvSpPr/>
          <p:nvPr/>
        </p:nvSpPr>
        <p:spPr>
          <a:xfrm>
            <a:off x="8183563" y="642938"/>
            <a:ext cx="576262"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5"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 name="Rectangle 3"/>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 name="Rectangle 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9" name="8 Rectángulo"/>
          <p:cNvSpPr/>
          <p:nvPr/>
        </p:nvSpPr>
        <p:spPr>
          <a:xfrm>
            <a:off x="687388" y="6715125"/>
            <a:ext cx="8099425" cy="714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0" name="9 Rectángulo"/>
          <p:cNvSpPr>
            <a:spLocks noChangeArrowheads="1"/>
          </p:cNvSpPr>
          <p:nvPr/>
        </p:nvSpPr>
        <p:spPr bwMode="auto">
          <a:xfrm>
            <a:off x="1571625" y="6407150"/>
            <a:ext cx="7072313" cy="307975"/>
          </a:xfrm>
          <a:prstGeom prst="rect">
            <a:avLst/>
          </a:prstGeom>
          <a:noFill/>
          <a:ln w="9525">
            <a:noFill/>
            <a:miter lim="800000"/>
            <a:headEnd/>
            <a:tailEnd/>
          </a:ln>
        </p:spPr>
        <p:txBody>
          <a:bodyPr>
            <a:spAutoFit/>
          </a:bodyPr>
          <a:lstStyle/>
          <a:p>
            <a:pPr algn="r"/>
            <a:r>
              <a:rPr lang="es-ES" sz="1400" i="1" dirty="0" smtClean="0">
                <a:solidFill>
                  <a:srgbClr val="FFFF66"/>
                </a:solidFill>
              </a:rPr>
              <a:t>2.- </a:t>
            </a:r>
            <a:r>
              <a:rPr lang="es-ES" sz="1400" i="1" dirty="0">
                <a:solidFill>
                  <a:srgbClr val="FFFF66"/>
                </a:solidFill>
              </a:rPr>
              <a:t>Modelos basados en </a:t>
            </a:r>
            <a:r>
              <a:rPr lang="es-ES" sz="1400" i="1" dirty="0" smtClean="0">
                <a:solidFill>
                  <a:srgbClr val="FFFF66"/>
                </a:solidFill>
              </a:rPr>
              <a:t> sistemas de ecuaciones </a:t>
            </a:r>
            <a:r>
              <a:rPr lang="es-ES" sz="1400" i="1" dirty="0">
                <a:solidFill>
                  <a:srgbClr val="FFFF66"/>
                </a:solidFill>
              </a:rPr>
              <a:t>en diferencias</a:t>
            </a:r>
          </a:p>
        </p:txBody>
      </p:sp>
      <p:sp>
        <p:nvSpPr>
          <p:cNvPr id="11" name="10 CuadroTexto"/>
          <p:cNvSpPr txBox="1"/>
          <p:nvPr/>
        </p:nvSpPr>
        <p:spPr>
          <a:xfrm>
            <a:off x="1547664" y="1052736"/>
            <a:ext cx="1584176" cy="400110"/>
          </a:xfrm>
          <a:prstGeom prst="rect">
            <a:avLst/>
          </a:prstGeom>
          <a:noFill/>
        </p:spPr>
        <p:txBody>
          <a:bodyPr wrap="square" rtlCol="0">
            <a:spAutoFit/>
          </a:bodyPr>
          <a:lstStyle/>
          <a:p>
            <a:r>
              <a:rPr lang="es-ES" sz="2000" i="1" dirty="0" smtClean="0">
                <a:solidFill>
                  <a:srgbClr val="FFFF00"/>
                </a:solidFill>
              </a:rPr>
              <a:t>PROYECTOS</a:t>
            </a:r>
            <a:endParaRPr lang="es-ES" sz="2000" i="1" dirty="0">
              <a:solidFill>
                <a:srgbClr val="FFFF00"/>
              </a:solidFill>
            </a:endParaRPr>
          </a:p>
        </p:txBody>
      </p:sp>
      <p:sp>
        <p:nvSpPr>
          <p:cNvPr id="12" name="11 CuadroTexto"/>
          <p:cNvSpPr txBox="1"/>
          <p:nvPr/>
        </p:nvSpPr>
        <p:spPr>
          <a:xfrm>
            <a:off x="899592" y="1772816"/>
            <a:ext cx="7416824" cy="400110"/>
          </a:xfrm>
          <a:prstGeom prst="rect">
            <a:avLst/>
          </a:prstGeom>
          <a:noFill/>
        </p:spPr>
        <p:txBody>
          <a:bodyPr wrap="square" rtlCol="0">
            <a:spAutoFit/>
          </a:bodyPr>
          <a:lstStyle/>
          <a:p>
            <a:pPr>
              <a:buFont typeface="Arial" pitchFamily="34" charset="0"/>
              <a:buChar char="•"/>
            </a:pPr>
            <a:r>
              <a:rPr lang="es-ES" sz="2000" dirty="0" smtClean="0"/>
              <a:t>  </a:t>
            </a:r>
            <a:r>
              <a:rPr lang="es-ES" sz="2000" dirty="0" smtClean="0">
                <a:hlinkClick r:id="rId2" action="ppaction://hlinkfile"/>
              </a:rPr>
              <a:t>Dinámica de claros y sucesión forestal</a:t>
            </a:r>
            <a:r>
              <a:rPr lang="es-ES" sz="2000" dirty="0" smtClean="0"/>
              <a:t>. </a:t>
            </a:r>
            <a:r>
              <a:rPr lang="es-ES" sz="2000" i="1" dirty="0" smtClean="0"/>
              <a:t>Proyecto de Innovación</a:t>
            </a:r>
            <a:endParaRPr lang="es-ES" sz="2000" i="1" dirty="0"/>
          </a:p>
        </p:txBody>
      </p:sp>
      <p:sp>
        <p:nvSpPr>
          <p:cNvPr id="26" name="25 CuadroTexto"/>
          <p:cNvSpPr txBox="1"/>
          <p:nvPr/>
        </p:nvSpPr>
        <p:spPr>
          <a:xfrm>
            <a:off x="899592" y="2236802"/>
            <a:ext cx="8244408" cy="707886"/>
          </a:xfrm>
          <a:prstGeom prst="rect">
            <a:avLst/>
          </a:prstGeom>
          <a:noFill/>
        </p:spPr>
        <p:txBody>
          <a:bodyPr wrap="square" rtlCol="0">
            <a:spAutoFit/>
          </a:bodyPr>
          <a:lstStyle/>
          <a:p>
            <a:pPr>
              <a:buFont typeface="Arial" pitchFamily="34" charset="0"/>
              <a:buChar char="•"/>
            </a:pPr>
            <a:r>
              <a:rPr lang="es-ES" sz="2000" dirty="0" smtClean="0"/>
              <a:t>  </a:t>
            </a:r>
            <a:r>
              <a:rPr lang="es-ES" sz="2000" dirty="0" smtClean="0">
                <a:hlinkClick r:id="rId3" action="ppaction://hlinkfile"/>
              </a:rPr>
              <a:t>Desarrollo, análisis e interpretación de los modelos demográficos matriciales para la Biología de la Conservación</a:t>
            </a:r>
            <a:r>
              <a:rPr lang="es-ES" sz="2000" dirty="0" smtClean="0"/>
              <a:t>.  </a:t>
            </a:r>
            <a:r>
              <a:rPr lang="es-ES" sz="2000" i="1" dirty="0" smtClean="0"/>
              <a:t>F. Xavier  Picó </a:t>
            </a:r>
            <a:endParaRPr lang="es-ES" sz="2000" i="1" dirty="0"/>
          </a:p>
        </p:txBody>
      </p:sp>
      <p:sp>
        <p:nvSpPr>
          <p:cNvPr id="27" name="26 CuadroTexto"/>
          <p:cNvSpPr txBox="1"/>
          <p:nvPr/>
        </p:nvSpPr>
        <p:spPr>
          <a:xfrm>
            <a:off x="899592" y="3100898"/>
            <a:ext cx="7416824" cy="400110"/>
          </a:xfrm>
          <a:prstGeom prst="rect">
            <a:avLst/>
          </a:prstGeom>
          <a:noFill/>
        </p:spPr>
        <p:txBody>
          <a:bodyPr wrap="square" rtlCol="0">
            <a:spAutoFit/>
          </a:bodyPr>
          <a:lstStyle/>
          <a:p>
            <a:pPr>
              <a:buFont typeface="Arial" pitchFamily="34" charset="0"/>
              <a:buChar char="•"/>
            </a:pPr>
            <a:r>
              <a:rPr lang="es-ES" sz="2000" dirty="0" smtClean="0"/>
              <a:t>  </a:t>
            </a:r>
            <a:r>
              <a:rPr lang="es-ES" sz="2000" dirty="0" smtClean="0">
                <a:hlinkClick r:id="rId4" action="ppaction://hlinkfile"/>
              </a:rPr>
              <a:t>El </a:t>
            </a:r>
            <a:r>
              <a:rPr lang="es-ES" sz="2000" dirty="0" err="1" smtClean="0">
                <a:hlinkClick r:id="rId4" action="ppaction://hlinkfile"/>
              </a:rPr>
              <a:t>thar</a:t>
            </a:r>
            <a:r>
              <a:rPr lang="es-ES" sz="2000" dirty="0" smtClean="0">
                <a:hlinkClick r:id="rId4" action="ppaction://hlinkfile"/>
              </a:rPr>
              <a:t> del Himalaya</a:t>
            </a:r>
            <a:r>
              <a:rPr lang="es-ES" sz="2000" dirty="0" smtClean="0"/>
              <a:t>. </a:t>
            </a:r>
            <a:r>
              <a:rPr lang="es-ES" sz="2000" i="1" dirty="0" smtClean="0"/>
              <a:t>Proyecto de Innovación</a:t>
            </a:r>
            <a:endParaRPr lang="es-ES" sz="2000" i="1" dirty="0"/>
          </a:p>
        </p:txBody>
      </p:sp>
      <p:sp>
        <p:nvSpPr>
          <p:cNvPr id="28" name="27 CuadroTexto"/>
          <p:cNvSpPr txBox="1"/>
          <p:nvPr/>
        </p:nvSpPr>
        <p:spPr>
          <a:xfrm>
            <a:off x="899592" y="3604954"/>
            <a:ext cx="7416824" cy="400110"/>
          </a:xfrm>
          <a:prstGeom prst="rect">
            <a:avLst/>
          </a:prstGeom>
          <a:noFill/>
        </p:spPr>
        <p:txBody>
          <a:bodyPr wrap="square" rtlCol="0">
            <a:spAutoFit/>
          </a:bodyPr>
          <a:lstStyle/>
          <a:p>
            <a:pPr>
              <a:buFont typeface="Arial" pitchFamily="34" charset="0"/>
              <a:buChar char="•"/>
            </a:pPr>
            <a:r>
              <a:rPr lang="es-ES" sz="2000" dirty="0" smtClean="0"/>
              <a:t>  </a:t>
            </a:r>
            <a:r>
              <a:rPr lang="es-ES" sz="2000" dirty="0" smtClean="0">
                <a:hlinkClick r:id="rId5" action="ppaction://hlinkfile"/>
              </a:rPr>
              <a:t>Dinámica de una población de ardillas.</a:t>
            </a:r>
            <a:r>
              <a:rPr lang="es-ES" sz="2000" dirty="0" smtClean="0"/>
              <a:t> </a:t>
            </a:r>
            <a:r>
              <a:rPr lang="es-ES" sz="2000" i="1" dirty="0" smtClean="0"/>
              <a:t>Tema modelos matriciales</a:t>
            </a:r>
            <a:endParaRPr lang="es-ES" sz="2000" i="1" dirty="0"/>
          </a:p>
        </p:txBody>
      </p:sp>
      <p:sp>
        <p:nvSpPr>
          <p:cNvPr id="29" name="28 CuadroTexto"/>
          <p:cNvSpPr txBox="1"/>
          <p:nvPr/>
        </p:nvSpPr>
        <p:spPr>
          <a:xfrm>
            <a:off x="899592" y="4181018"/>
            <a:ext cx="7848872" cy="707886"/>
          </a:xfrm>
          <a:prstGeom prst="rect">
            <a:avLst/>
          </a:prstGeom>
          <a:noFill/>
        </p:spPr>
        <p:txBody>
          <a:bodyPr wrap="square" rtlCol="0">
            <a:spAutoFit/>
          </a:bodyPr>
          <a:lstStyle/>
          <a:p>
            <a:pPr>
              <a:buFont typeface="Arial" pitchFamily="34" charset="0"/>
              <a:buChar char="•"/>
            </a:pPr>
            <a:r>
              <a:rPr lang="es-ES" sz="2000" dirty="0" smtClean="0"/>
              <a:t>  </a:t>
            </a:r>
            <a:r>
              <a:rPr lang="es-ES" sz="2000" dirty="0" smtClean="0">
                <a:hlinkClick r:id="rId5" action="ppaction://hlinkfile"/>
              </a:rPr>
              <a:t>Explotación racional y duradera de una población de animales. .</a:t>
            </a:r>
            <a:r>
              <a:rPr lang="es-ES" sz="2000" dirty="0" smtClean="0"/>
              <a:t> </a:t>
            </a:r>
            <a:r>
              <a:rPr lang="es-ES" sz="2000" i="1" dirty="0" smtClean="0"/>
              <a:t>Tema modelos matriciales</a:t>
            </a:r>
            <a:endParaRPr lang="es-ES" sz="2000" i="1" dirty="0"/>
          </a:p>
        </p:txBody>
      </p:sp>
      <p:sp>
        <p:nvSpPr>
          <p:cNvPr id="32" name="31 CuadroTexto"/>
          <p:cNvSpPr txBox="1"/>
          <p:nvPr/>
        </p:nvSpPr>
        <p:spPr>
          <a:xfrm>
            <a:off x="899592" y="4901098"/>
            <a:ext cx="7416824" cy="400110"/>
          </a:xfrm>
          <a:prstGeom prst="rect">
            <a:avLst/>
          </a:prstGeom>
          <a:noFill/>
        </p:spPr>
        <p:txBody>
          <a:bodyPr wrap="square" rtlCol="0">
            <a:spAutoFit/>
          </a:bodyPr>
          <a:lstStyle/>
          <a:p>
            <a:pPr>
              <a:buFont typeface="Arial" pitchFamily="34" charset="0"/>
              <a:buChar char="•"/>
            </a:pPr>
            <a:r>
              <a:rPr lang="es-ES" sz="2000" dirty="0" smtClean="0"/>
              <a:t>  </a:t>
            </a:r>
            <a:r>
              <a:rPr lang="es-ES" sz="2000" dirty="0" smtClean="0">
                <a:hlinkClick r:id="rId6" action="ppaction://hlinkfile"/>
              </a:rPr>
              <a:t>Crecimiento vegetal estructurado</a:t>
            </a:r>
            <a:r>
              <a:rPr lang="es-ES" sz="2000" dirty="0" smtClean="0"/>
              <a:t>.  </a:t>
            </a:r>
            <a:r>
              <a:rPr lang="es-ES" sz="2000" i="1" dirty="0" smtClean="0"/>
              <a:t>Proyecto innovación</a:t>
            </a:r>
            <a:endParaRPr lang="es-ES" sz="2000" i="1" dirty="0"/>
          </a:p>
        </p:txBody>
      </p:sp>
      <p:sp>
        <p:nvSpPr>
          <p:cNvPr id="34" name="33 CuadroTexto"/>
          <p:cNvSpPr txBox="1"/>
          <p:nvPr/>
        </p:nvSpPr>
        <p:spPr>
          <a:xfrm>
            <a:off x="899592" y="5405154"/>
            <a:ext cx="7848872" cy="400110"/>
          </a:xfrm>
          <a:prstGeom prst="rect">
            <a:avLst/>
          </a:prstGeom>
          <a:noFill/>
        </p:spPr>
        <p:txBody>
          <a:bodyPr wrap="square" rtlCol="0">
            <a:spAutoFit/>
          </a:bodyPr>
          <a:lstStyle/>
          <a:p>
            <a:pPr>
              <a:buFont typeface="Arial" pitchFamily="34" charset="0"/>
              <a:buChar char="•"/>
            </a:pPr>
            <a:r>
              <a:rPr lang="es-ES" sz="2000" dirty="0" smtClean="0"/>
              <a:t>  </a:t>
            </a:r>
            <a:r>
              <a:rPr lang="es-ES" sz="2000" dirty="0" smtClean="0">
                <a:hlinkClick r:id="rId7" action="ppaction://hlinkfile"/>
              </a:rPr>
              <a:t>Leslie </a:t>
            </a:r>
            <a:r>
              <a:rPr lang="es-ES" sz="2000" dirty="0" err="1" smtClean="0">
                <a:hlinkClick r:id="rId7" action="ppaction://hlinkfile"/>
              </a:rPr>
              <a:t>model</a:t>
            </a:r>
            <a:r>
              <a:rPr lang="es-ES" sz="2000" dirty="0" smtClean="0">
                <a:hlinkClick r:id="rId7" action="ppaction://hlinkfile"/>
              </a:rPr>
              <a:t> </a:t>
            </a:r>
            <a:r>
              <a:rPr lang="es-ES" sz="2000" dirty="0" err="1" smtClean="0">
                <a:hlinkClick r:id="rId7" action="ppaction://hlinkfile"/>
              </a:rPr>
              <a:t>for</a:t>
            </a:r>
            <a:r>
              <a:rPr lang="es-ES" sz="2000" dirty="0" smtClean="0">
                <a:hlinkClick r:id="rId7" action="ppaction://hlinkfile"/>
              </a:rPr>
              <a:t> </a:t>
            </a:r>
            <a:r>
              <a:rPr lang="es-ES" sz="2000" dirty="0" err="1" smtClean="0">
                <a:hlinkClick r:id="rId7" action="ppaction://hlinkfile"/>
              </a:rPr>
              <a:t>predatory</a:t>
            </a:r>
            <a:r>
              <a:rPr lang="es-ES" sz="2000" dirty="0" smtClean="0">
                <a:hlinkClick r:id="rId7" action="ppaction://hlinkfile"/>
              </a:rPr>
              <a:t> </a:t>
            </a:r>
            <a:r>
              <a:rPr lang="es-ES" sz="2000" dirty="0" err="1" smtClean="0">
                <a:hlinkClick r:id="rId7" action="ppaction://hlinkfile"/>
              </a:rPr>
              <a:t>gall-midge</a:t>
            </a:r>
            <a:r>
              <a:rPr lang="es-ES" sz="2000" dirty="0" smtClean="0">
                <a:hlinkClick r:id="rId7" action="ppaction://hlinkfile"/>
              </a:rPr>
              <a:t> </a:t>
            </a:r>
            <a:r>
              <a:rPr lang="es-ES" sz="2000" dirty="0" err="1" smtClean="0">
                <a:hlinkClick r:id="rId7" action="ppaction://hlinkfile"/>
              </a:rPr>
              <a:t>popùlation</a:t>
            </a:r>
            <a:r>
              <a:rPr lang="es-ES" sz="2000" dirty="0" smtClean="0"/>
              <a:t>.   </a:t>
            </a:r>
            <a:r>
              <a:rPr lang="es-ES" sz="2000" i="1" dirty="0" smtClean="0"/>
              <a:t>Proyecto innovación</a:t>
            </a:r>
            <a:endParaRPr lang="es-ES" sz="2000" i="1" dirty="0"/>
          </a:p>
        </p:txBody>
      </p:sp>
      <p:sp>
        <p:nvSpPr>
          <p:cNvPr id="21" name="20 CuadroTexto"/>
          <p:cNvSpPr txBox="1"/>
          <p:nvPr/>
        </p:nvSpPr>
        <p:spPr>
          <a:xfrm>
            <a:off x="618650" y="6383827"/>
            <a:ext cx="3089253" cy="338554"/>
          </a:xfrm>
          <a:prstGeom prst="rect">
            <a:avLst/>
          </a:prstGeom>
          <a:noFill/>
        </p:spPr>
        <p:txBody>
          <a:bodyPr wrap="square" rtlCol="0">
            <a:spAutoFit/>
          </a:bodyPr>
          <a:lstStyle/>
          <a:p>
            <a:r>
              <a:rPr lang="es-ES" sz="1600" b="1" i="1" dirty="0" smtClean="0">
                <a:solidFill>
                  <a:schemeClr val="bg1"/>
                </a:solidFill>
              </a:rPr>
              <a:t>Tablas de vida y Modelo de Leslie.</a:t>
            </a:r>
            <a:endParaRPr lang="es-ES" sz="1600" b="1" i="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687388" y="6715125"/>
            <a:ext cx="8099425" cy="714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7" name="9 Rectángulo"/>
          <p:cNvSpPr>
            <a:spLocks noChangeArrowheads="1"/>
          </p:cNvSpPr>
          <p:nvPr/>
        </p:nvSpPr>
        <p:spPr bwMode="auto">
          <a:xfrm>
            <a:off x="1571625" y="6407150"/>
            <a:ext cx="7072313" cy="307975"/>
          </a:xfrm>
          <a:prstGeom prst="rect">
            <a:avLst/>
          </a:prstGeom>
          <a:noFill/>
          <a:ln w="9525">
            <a:noFill/>
            <a:miter lim="800000"/>
            <a:headEnd/>
            <a:tailEnd/>
          </a:ln>
        </p:spPr>
        <p:txBody>
          <a:bodyPr>
            <a:spAutoFit/>
          </a:bodyPr>
          <a:lstStyle/>
          <a:p>
            <a:pPr algn="r"/>
            <a:r>
              <a:rPr lang="es-ES" sz="1400" i="1" dirty="0" smtClean="0">
                <a:solidFill>
                  <a:srgbClr val="FFFF66"/>
                </a:solidFill>
              </a:rPr>
              <a:t>2.- </a:t>
            </a:r>
            <a:r>
              <a:rPr lang="es-ES" sz="1400" i="1" dirty="0">
                <a:solidFill>
                  <a:srgbClr val="FFFF66"/>
                </a:solidFill>
              </a:rPr>
              <a:t>Modelos basados en </a:t>
            </a:r>
            <a:r>
              <a:rPr lang="es-ES" sz="1400" i="1" dirty="0" smtClean="0">
                <a:solidFill>
                  <a:srgbClr val="FFFF66"/>
                </a:solidFill>
              </a:rPr>
              <a:t> sistemas de ecuaciones </a:t>
            </a:r>
            <a:r>
              <a:rPr lang="es-ES" sz="1400" i="1" dirty="0">
                <a:solidFill>
                  <a:srgbClr val="FFFF66"/>
                </a:solidFill>
              </a:rPr>
              <a:t>en diferencias</a:t>
            </a:r>
          </a:p>
        </p:txBody>
      </p:sp>
      <p:sp>
        <p:nvSpPr>
          <p:cNvPr id="8" name="4 CuadroTexto"/>
          <p:cNvSpPr txBox="1">
            <a:spLocks noChangeArrowheads="1"/>
          </p:cNvSpPr>
          <p:nvPr/>
        </p:nvSpPr>
        <p:spPr bwMode="auto">
          <a:xfrm>
            <a:off x="3214678" y="428625"/>
            <a:ext cx="4786322" cy="523220"/>
          </a:xfrm>
          <a:prstGeom prst="rect">
            <a:avLst/>
          </a:prstGeom>
          <a:noFill/>
          <a:ln w="9525">
            <a:noFill/>
            <a:miter lim="800000"/>
            <a:headEnd/>
            <a:tailEnd/>
          </a:ln>
        </p:spPr>
        <p:txBody>
          <a:bodyPr wrap="square">
            <a:spAutoFit/>
          </a:bodyPr>
          <a:lstStyle/>
          <a:p>
            <a:pPr algn="r"/>
            <a:r>
              <a:rPr lang="es-ES" sz="2800" b="1" dirty="0" smtClean="0">
                <a:solidFill>
                  <a:schemeClr val="bg1"/>
                </a:solidFill>
                <a:latin typeface="Bradley Hand ITC" pitchFamily="66" charset="0"/>
              </a:rPr>
              <a:t>2.1</a:t>
            </a:r>
            <a:r>
              <a:rPr lang="es-ES" sz="2800" b="1" dirty="0">
                <a:solidFill>
                  <a:schemeClr val="bg1"/>
                </a:solidFill>
                <a:latin typeface="Bradley Hand ITC" pitchFamily="66" charset="0"/>
              </a:rPr>
              <a:t>.- </a:t>
            </a:r>
            <a:r>
              <a:rPr lang="es-ES" sz="2800" b="1" dirty="0" smtClean="0">
                <a:solidFill>
                  <a:schemeClr val="bg1"/>
                </a:solidFill>
                <a:latin typeface="Bradley Hand ITC" pitchFamily="66" charset="0"/>
              </a:rPr>
              <a:t>Modelos matriciales</a:t>
            </a:r>
            <a:endParaRPr lang="es-ES" sz="2800" b="1" dirty="0">
              <a:solidFill>
                <a:schemeClr val="bg1"/>
              </a:solidFill>
              <a:latin typeface="Bradley Hand ITC" pitchFamily="66" charset="0"/>
            </a:endParaRPr>
          </a:p>
        </p:txBody>
      </p:sp>
      <p:sp>
        <p:nvSpPr>
          <p:cNvPr id="9" name="8 Rectángulo"/>
          <p:cNvSpPr/>
          <p:nvPr/>
        </p:nvSpPr>
        <p:spPr>
          <a:xfrm>
            <a:off x="642937" y="642938"/>
            <a:ext cx="3204000"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0" name="9 Rectángulo"/>
          <p:cNvSpPr/>
          <p:nvPr/>
        </p:nvSpPr>
        <p:spPr>
          <a:xfrm>
            <a:off x="8183563" y="642938"/>
            <a:ext cx="576262"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pic>
        <p:nvPicPr>
          <p:cNvPr id="1026" name="Picture 2"/>
          <p:cNvPicPr>
            <a:picLocks noChangeAspect="1" noChangeArrowheads="1"/>
          </p:cNvPicPr>
          <p:nvPr/>
        </p:nvPicPr>
        <p:blipFill>
          <a:blip r:embed="rId2" cstate="print"/>
          <a:srcRect l="66172" t="25000" r="5468" b="49305"/>
          <a:stretch>
            <a:fillRect/>
          </a:stretch>
        </p:blipFill>
        <p:spPr bwMode="auto">
          <a:xfrm>
            <a:off x="785754" y="1214422"/>
            <a:ext cx="7643898" cy="2337390"/>
          </a:xfrm>
          <a:prstGeom prst="rect">
            <a:avLst/>
          </a:prstGeom>
          <a:noFill/>
          <a:ln w="9525">
            <a:noFill/>
            <a:miter lim="800000"/>
            <a:headEnd/>
            <a:tailEnd/>
          </a:ln>
          <a:effectLst/>
        </p:spPr>
      </p:pic>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855" t="24316" r="10789" b="37474"/>
          <a:stretch/>
        </p:blipFill>
        <p:spPr bwMode="auto">
          <a:xfrm>
            <a:off x="785754" y="3675166"/>
            <a:ext cx="7643898" cy="2309324"/>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CuadroTexto"/>
          <p:cNvSpPr txBox="1">
            <a:spLocks noChangeArrowheads="1"/>
          </p:cNvSpPr>
          <p:nvPr/>
        </p:nvSpPr>
        <p:spPr bwMode="auto">
          <a:xfrm>
            <a:off x="3214678" y="428625"/>
            <a:ext cx="4786322" cy="523220"/>
          </a:xfrm>
          <a:prstGeom prst="rect">
            <a:avLst/>
          </a:prstGeom>
          <a:noFill/>
          <a:ln w="9525">
            <a:noFill/>
            <a:miter lim="800000"/>
            <a:headEnd/>
            <a:tailEnd/>
          </a:ln>
        </p:spPr>
        <p:txBody>
          <a:bodyPr wrap="square">
            <a:spAutoFit/>
          </a:bodyPr>
          <a:lstStyle/>
          <a:p>
            <a:pPr algn="r"/>
            <a:r>
              <a:rPr lang="es-ES" sz="2800" b="1" dirty="0" smtClean="0">
                <a:solidFill>
                  <a:schemeClr val="bg1"/>
                </a:solidFill>
                <a:latin typeface="Bradley Hand ITC" pitchFamily="66" charset="0"/>
              </a:rPr>
              <a:t>2.1</a:t>
            </a:r>
            <a:r>
              <a:rPr lang="es-ES" sz="2800" b="1" dirty="0">
                <a:solidFill>
                  <a:schemeClr val="bg1"/>
                </a:solidFill>
                <a:latin typeface="Bradley Hand ITC" pitchFamily="66" charset="0"/>
              </a:rPr>
              <a:t>.- </a:t>
            </a:r>
            <a:r>
              <a:rPr lang="es-ES" sz="2800" b="1" dirty="0" smtClean="0">
                <a:solidFill>
                  <a:schemeClr val="bg1"/>
                </a:solidFill>
                <a:latin typeface="Bradley Hand ITC" pitchFamily="66" charset="0"/>
              </a:rPr>
              <a:t>Modelos matriciales</a:t>
            </a:r>
            <a:endParaRPr lang="es-ES" sz="2800" b="1" dirty="0">
              <a:solidFill>
                <a:schemeClr val="bg1"/>
              </a:solidFill>
              <a:latin typeface="Bradley Hand ITC" pitchFamily="66" charset="0"/>
            </a:endParaRPr>
          </a:p>
        </p:txBody>
      </p:sp>
      <p:sp>
        <p:nvSpPr>
          <p:cNvPr id="5" name="4 Rectángulo"/>
          <p:cNvSpPr/>
          <p:nvPr/>
        </p:nvSpPr>
        <p:spPr>
          <a:xfrm>
            <a:off x="642937" y="642938"/>
            <a:ext cx="3204000"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6" name="5 Rectángulo"/>
          <p:cNvSpPr/>
          <p:nvPr/>
        </p:nvSpPr>
        <p:spPr>
          <a:xfrm>
            <a:off x="8183563" y="642938"/>
            <a:ext cx="576262"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8" name="7 Rectángulo"/>
          <p:cNvSpPr/>
          <p:nvPr/>
        </p:nvSpPr>
        <p:spPr>
          <a:xfrm>
            <a:off x="687388" y="6715125"/>
            <a:ext cx="8099425" cy="714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9" name="9 Rectángulo"/>
          <p:cNvSpPr>
            <a:spLocks noChangeArrowheads="1"/>
          </p:cNvSpPr>
          <p:nvPr/>
        </p:nvSpPr>
        <p:spPr bwMode="auto">
          <a:xfrm>
            <a:off x="1571625" y="6407150"/>
            <a:ext cx="7072313" cy="307975"/>
          </a:xfrm>
          <a:prstGeom prst="rect">
            <a:avLst/>
          </a:prstGeom>
          <a:noFill/>
          <a:ln w="9525">
            <a:noFill/>
            <a:miter lim="800000"/>
            <a:headEnd/>
            <a:tailEnd/>
          </a:ln>
        </p:spPr>
        <p:txBody>
          <a:bodyPr>
            <a:spAutoFit/>
          </a:bodyPr>
          <a:lstStyle/>
          <a:p>
            <a:pPr algn="r"/>
            <a:r>
              <a:rPr lang="es-ES" sz="1400" i="1" dirty="0" smtClean="0">
                <a:solidFill>
                  <a:srgbClr val="FFFF66"/>
                </a:solidFill>
              </a:rPr>
              <a:t>2.- </a:t>
            </a:r>
            <a:r>
              <a:rPr lang="es-ES" sz="1400" i="1" dirty="0">
                <a:solidFill>
                  <a:srgbClr val="FFFF66"/>
                </a:solidFill>
              </a:rPr>
              <a:t>Modelos basados en </a:t>
            </a:r>
            <a:r>
              <a:rPr lang="es-ES" sz="1400" i="1" dirty="0" smtClean="0">
                <a:solidFill>
                  <a:srgbClr val="FFFF66"/>
                </a:solidFill>
              </a:rPr>
              <a:t> sistemas de ecuaciones </a:t>
            </a:r>
            <a:r>
              <a:rPr lang="es-ES" sz="1400" i="1" dirty="0">
                <a:solidFill>
                  <a:srgbClr val="FFFF66"/>
                </a:solidFill>
              </a:rPr>
              <a:t>en diferencias</a:t>
            </a:r>
          </a:p>
        </p:txBody>
      </p:sp>
      <p:sp>
        <p:nvSpPr>
          <p:cNvPr id="10" name="9 CuadroTexto"/>
          <p:cNvSpPr txBox="1"/>
          <p:nvPr/>
        </p:nvSpPr>
        <p:spPr>
          <a:xfrm>
            <a:off x="618651" y="6411123"/>
            <a:ext cx="2928958" cy="338554"/>
          </a:xfrm>
          <a:prstGeom prst="rect">
            <a:avLst/>
          </a:prstGeom>
          <a:noFill/>
        </p:spPr>
        <p:txBody>
          <a:bodyPr wrap="square" rtlCol="0">
            <a:spAutoFit/>
          </a:bodyPr>
          <a:lstStyle/>
          <a:p>
            <a:r>
              <a:rPr lang="es-ES" sz="1600" i="1" dirty="0" smtClean="0">
                <a:solidFill>
                  <a:srgbClr val="FFFF00"/>
                </a:solidFill>
              </a:rPr>
              <a:t>Cadenas de </a:t>
            </a:r>
            <a:r>
              <a:rPr lang="es-ES" sz="1600" i="1" dirty="0" err="1" smtClean="0">
                <a:solidFill>
                  <a:srgbClr val="FFFF00"/>
                </a:solidFill>
              </a:rPr>
              <a:t>Markov</a:t>
            </a:r>
            <a:r>
              <a:rPr lang="es-ES" sz="1600" i="1" dirty="0" smtClean="0">
                <a:solidFill>
                  <a:srgbClr val="FFFF00"/>
                </a:solidFill>
              </a:rPr>
              <a:t>.</a:t>
            </a:r>
            <a:endParaRPr lang="es-ES" sz="1600" i="1" dirty="0">
              <a:solidFill>
                <a:srgbClr val="FFFF00"/>
              </a:solidFill>
            </a:endParaRPr>
          </a:p>
        </p:txBody>
      </p:sp>
      <p:sp>
        <p:nvSpPr>
          <p:cNvPr id="11" name="10 Rectángulo"/>
          <p:cNvSpPr/>
          <p:nvPr/>
        </p:nvSpPr>
        <p:spPr>
          <a:xfrm>
            <a:off x="714348" y="1785926"/>
            <a:ext cx="7786742" cy="3139321"/>
          </a:xfrm>
          <a:prstGeom prst="rect">
            <a:avLst/>
          </a:prstGeom>
        </p:spPr>
        <p:txBody>
          <a:bodyPr wrap="square">
            <a:spAutoFit/>
          </a:bodyPr>
          <a:lstStyle/>
          <a:p>
            <a:pPr algn="just">
              <a:buFont typeface="Arial" pitchFamily="34" charset="0"/>
              <a:buChar char="•"/>
            </a:pPr>
            <a:r>
              <a:rPr lang="es-ES" dirty="0" smtClean="0">
                <a:solidFill>
                  <a:schemeClr val="bg1"/>
                </a:solidFill>
              </a:rPr>
              <a:t> Los dos resultados que podemos obtener al realizar el experimento aleatorio de lanzar una moneda al aire los designaremos por </a:t>
            </a:r>
            <a:r>
              <a:rPr lang="es-ES" i="1" dirty="0" smtClean="0">
                <a:solidFill>
                  <a:schemeClr val="bg1"/>
                </a:solidFill>
              </a:rPr>
              <a:t>E1 = salir cara y E2 = salir cruz. Si </a:t>
            </a:r>
            <a:r>
              <a:rPr lang="es-ES" dirty="0" smtClean="0">
                <a:solidFill>
                  <a:schemeClr val="bg1"/>
                </a:solidFill>
              </a:rPr>
              <a:t>repetimos </a:t>
            </a:r>
            <a:r>
              <a:rPr lang="es-ES" i="1" dirty="0" smtClean="0">
                <a:solidFill>
                  <a:schemeClr val="bg1"/>
                </a:solidFill>
              </a:rPr>
              <a:t>t veces este experimento la probabilidad de que en uno de ellos obtenga</a:t>
            </a:r>
            <a:r>
              <a:rPr lang="es-ES" dirty="0" smtClean="0">
                <a:solidFill>
                  <a:schemeClr val="bg1"/>
                </a:solidFill>
              </a:rPr>
              <a:t>mos </a:t>
            </a:r>
            <a:r>
              <a:rPr lang="es-ES" i="1" dirty="0" smtClean="0">
                <a:solidFill>
                  <a:schemeClr val="bg1"/>
                </a:solidFill>
              </a:rPr>
              <a:t>E1 </a:t>
            </a:r>
            <a:r>
              <a:rPr lang="es-ES" i="1" dirty="0" smtClean="0">
                <a:solidFill>
                  <a:srgbClr val="FFFF00"/>
                </a:solidFill>
              </a:rPr>
              <a:t>no depende de lo que haya salido en el experimento anterior; ambos sucesos </a:t>
            </a:r>
            <a:r>
              <a:rPr lang="es-ES" dirty="0" smtClean="0">
                <a:solidFill>
                  <a:srgbClr val="FFFF00"/>
                </a:solidFill>
              </a:rPr>
              <a:t>son independientes</a:t>
            </a:r>
            <a:r>
              <a:rPr lang="es-ES" dirty="0" smtClean="0">
                <a:solidFill>
                  <a:schemeClr val="bg1"/>
                </a:solidFill>
              </a:rPr>
              <a:t>. </a:t>
            </a:r>
          </a:p>
          <a:p>
            <a:pPr algn="just">
              <a:buFont typeface="Arial" pitchFamily="34" charset="0"/>
              <a:buChar char="•"/>
            </a:pPr>
            <a:endParaRPr lang="es-ES" dirty="0" smtClean="0">
              <a:solidFill>
                <a:schemeClr val="bg1"/>
              </a:solidFill>
            </a:endParaRPr>
          </a:p>
          <a:p>
            <a:pPr algn="just">
              <a:buFont typeface="Arial" pitchFamily="34" charset="0"/>
              <a:buChar char="•"/>
            </a:pPr>
            <a:r>
              <a:rPr lang="es-ES" dirty="0" smtClean="0">
                <a:solidFill>
                  <a:schemeClr val="bg1"/>
                </a:solidFill>
              </a:rPr>
              <a:t> Sin embargo, existen muchos otros fenómenos representados por variables aleatorias dependientes. </a:t>
            </a:r>
          </a:p>
          <a:p>
            <a:pPr algn="just">
              <a:buFont typeface="Arial" pitchFamily="34" charset="0"/>
              <a:buChar char="•"/>
            </a:pPr>
            <a:endParaRPr lang="es-ES" dirty="0" smtClean="0">
              <a:solidFill>
                <a:schemeClr val="bg1"/>
              </a:solidFill>
            </a:endParaRPr>
          </a:p>
          <a:p>
            <a:pPr algn="just">
              <a:buFont typeface="Arial" pitchFamily="34" charset="0"/>
              <a:buChar char="•"/>
            </a:pPr>
            <a:r>
              <a:rPr lang="es-ES" dirty="0" smtClean="0">
                <a:solidFill>
                  <a:schemeClr val="bg1"/>
                </a:solidFill>
              </a:rPr>
              <a:t> En 1907 </a:t>
            </a:r>
            <a:r>
              <a:rPr lang="es-ES" i="1" dirty="0" err="1" smtClean="0">
                <a:solidFill>
                  <a:schemeClr val="bg1"/>
                </a:solidFill>
              </a:rPr>
              <a:t>Markov</a:t>
            </a:r>
            <a:r>
              <a:rPr lang="es-ES" i="1" dirty="0" smtClean="0">
                <a:solidFill>
                  <a:schemeClr val="bg1"/>
                </a:solidFill>
              </a:rPr>
              <a:t> estudió estas situaciones en las </a:t>
            </a:r>
            <a:r>
              <a:rPr lang="es-ES" dirty="0" smtClean="0">
                <a:solidFill>
                  <a:schemeClr val="bg1"/>
                </a:solidFill>
              </a:rPr>
              <a:t>cuales </a:t>
            </a:r>
            <a:r>
              <a:rPr lang="es-ES" dirty="0" smtClean="0">
                <a:solidFill>
                  <a:srgbClr val="FFFF00"/>
                </a:solidFill>
              </a:rPr>
              <a:t>la probabilidad de que ocurra un suceso depende del suceso inmediatamente  anterior</a:t>
            </a:r>
            <a:r>
              <a:rPr lang="es-ES" dirty="0" smtClean="0">
                <a:solidFill>
                  <a:schemeClr val="bg1"/>
                </a:solidFill>
              </a:rPr>
              <a:t>.  </a:t>
            </a:r>
            <a:endParaRPr lang="es-ES" dirty="0">
              <a:solidFill>
                <a:schemeClr val="bg1"/>
              </a:solidFill>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7" name="Rectangle 3"/>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30" name="Rectangle 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dissolve">
                                      <p:cBhvr>
                                        <p:cTn id="7" dur="500"/>
                                        <p:tgtEl>
                                          <p:spTgt spid="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xEl>
                                              <p:pRg st="4" end="4"/>
                                            </p:txEl>
                                          </p:spTgt>
                                        </p:tgtEl>
                                        <p:attrNameLst>
                                          <p:attrName>style.visibility</p:attrName>
                                        </p:attrNameLst>
                                      </p:cBhvr>
                                      <p:to>
                                        <p:strVal val="visible"/>
                                      </p:to>
                                    </p:set>
                                    <p:animEffect transition="in" filter="dissolve">
                                      <p:cBhvr>
                                        <p:cTn id="1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CuadroTexto"/>
          <p:cNvSpPr txBox="1">
            <a:spLocks noChangeArrowheads="1"/>
          </p:cNvSpPr>
          <p:nvPr/>
        </p:nvSpPr>
        <p:spPr bwMode="auto">
          <a:xfrm>
            <a:off x="3214678" y="428625"/>
            <a:ext cx="4786322" cy="523220"/>
          </a:xfrm>
          <a:prstGeom prst="rect">
            <a:avLst/>
          </a:prstGeom>
          <a:noFill/>
          <a:ln w="9525">
            <a:noFill/>
            <a:miter lim="800000"/>
            <a:headEnd/>
            <a:tailEnd/>
          </a:ln>
        </p:spPr>
        <p:txBody>
          <a:bodyPr wrap="square">
            <a:spAutoFit/>
          </a:bodyPr>
          <a:lstStyle/>
          <a:p>
            <a:pPr algn="r"/>
            <a:r>
              <a:rPr lang="es-ES" sz="2800" b="1" dirty="0" smtClean="0">
                <a:solidFill>
                  <a:schemeClr val="bg1"/>
                </a:solidFill>
                <a:latin typeface="Bradley Hand ITC" pitchFamily="66" charset="0"/>
              </a:rPr>
              <a:t>2.1</a:t>
            </a:r>
            <a:r>
              <a:rPr lang="es-ES" sz="2800" b="1" dirty="0">
                <a:solidFill>
                  <a:schemeClr val="bg1"/>
                </a:solidFill>
                <a:latin typeface="Bradley Hand ITC" pitchFamily="66" charset="0"/>
              </a:rPr>
              <a:t>.- </a:t>
            </a:r>
            <a:r>
              <a:rPr lang="es-ES" sz="2800" b="1" dirty="0" smtClean="0">
                <a:solidFill>
                  <a:schemeClr val="bg1"/>
                </a:solidFill>
                <a:latin typeface="Bradley Hand ITC" pitchFamily="66" charset="0"/>
              </a:rPr>
              <a:t>Modelos matriciales</a:t>
            </a:r>
            <a:endParaRPr lang="es-ES" sz="2800" b="1" dirty="0">
              <a:solidFill>
                <a:schemeClr val="bg1"/>
              </a:solidFill>
              <a:latin typeface="Bradley Hand ITC" pitchFamily="66" charset="0"/>
            </a:endParaRPr>
          </a:p>
        </p:txBody>
      </p:sp>
      <p:sp>
        <p:nvSpPr>
          <p:cNvPr id="3" name="2 Rectángulo"/>
          <p:cNvSpPr/>
          <p:nvPr/>
        </p:nvSpPr>
        <p:spPr>
          <a:xfrm>
            <a:off x="642937" y="642938"/>
            <a:ext cx="3204000"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4" name="3 Rectángulo"/>
          <p:cNvSpPr/>
          <p:nvPr/>
        </p:nvSpPr>
        <p:spPr>
          <a:xfrm>
            <a:off x="8183563" y="642938"/>
            <a:ext cx="576262"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5" name="4 Rectángulo"/>
          <p:cNvSpPr/>
          <p:nvPr/>
        </p:nvSpPr>
        <p:spPr>
          <a:xfrm>
            <a:off x="687388" y="6715125"/>
            <a:ext cx="8099425" cy="714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6" name="9 Rectángulo"/>
          <p:cNvSpPr>
            <a:spLocks noChangeArrowheads="1"/>
          </p:cNvSpPr>
          <p:nvPr/>
        </p:nvSpPr>
        <p:spPr bwMode="auto">
          <a:xfrm>
            <a:off x="1571625" y="6407150"/>
            <a:ext cx="7072313" cy="307975"/>
          </a:xfrm>
          <a:prstGeom prst="rect">
            <a:avLst/>
          </a:prstGeom>
          <a:noFill/>
          <a:ln w="9525">
            <a:noFill/>
            <a:miter lim="800000"/>
            <a:headEnd/>
            <a:tailEnd/>
          </a:ln>
        </p:spPr>
        <p:txBody>
          <a:bodyPr>
            <a:spAutoFit/>
          </a:bodyPr>
          <a:lstStyle/>
          <a:p>
            <a:pPr algn="r"/>
            <a:r>
              <a:rPr lang="es-ES" sz="1400" i="1" dirty="0" smtClean="0">
                <a:solidFill>
                  <a:srgbClr val="FFFF66"/>
                </a:solidFill>
              </a:rPr>
              <a:t>2.- </a:t>
            </a:r>
            <a:r>
              <a:rPr lang="es-ES" sz="1400" i="1" dirty="0">
                <a:solidFill>
                  <a:srgbClr val="FFFF66"/>
                </a:solidFill>
              </a:rPr>
              <a:t>Modelos basados en </a:t>
            </a:r>
            <a:r>
              <a:rPr lang="es-ES" sz="1400" i="1" dirty="0" smtClean="0">
                <a:solidFill>
                  <a:srgbClr val="FFFF66"/>
                </a:solidFill>
              </a:rPr>
              <a:t> sistemas de ecuaciones </a:t>
            </a:r>
            <a:r>
              <a:rPr lang="es-ES" sz="1400" i="1" dirty="0">
                <a:solidFill>
                  <a:srgbClr val="FFFF66"/>
                </a:solidFill>
              </a:rPr>
              <a:t>en diferencias</a:t>
            </a:r>
          </a:p>
        </p:txBody>
      </p:sp>
      <p:sp>
        <p:nvSpPr>
          <p:cNvPr id="7" name="6 CuadroTexto"/>
          <p:cNvSpPr txBox="1"/>
          <p:nvPr/>
        </p:nvSpPr>
        <p:spPr>
          <a:xfrm>
            <a:off x="618651" y="6411123"/>
            <a:ext cx="2928958" cy="338554"/>
          </a:xfrm>
          <a:prstGeom prst="rect">
            <a:avLst/>
          </a:prstGeom>
          <a:noFill/>
        </p:spPr>
        <p:txBody>
          <a:bodyPr wrap="square" rtlCol="0">
            <a:spAutoFit/>
          </a:bodyPr>
          <a:lstStyle/>
          <a:p>
            <a:r>
              <a:rPr lang="es-ES" sz="1600" i="1" dirty="0" smtClean="0">
                <a:solidFill>
                  <a:srgbClr val="FFFF00"/>
                </a:solidFill>
              </a:rPr>
              <a:t>Cadenas de </a:t>
            </a:r>
            <a:r>
              <a:rPr lang="es-ES" sz="1600" i="1" dirty="0" err="1" smtClean="0">
                <a:solidFill>
                  <a:srgbClr val="FFFF00"/>
                </a:solidFill>
              </a:rPr>
              <a:t>Markov</a:t>
            </a:r>
            <a:r>
              <a:rPr lang="es-ES" sz="1600" i="1" dirty="0" smtClean="0">
                <a:solidFill>
                  <a:srgbClr val="FFFF00"/>
                </a:solidFill>
              </a:rPr>
              <a:t>.</a:t>
            </a:r>
            <a:endParaRPr lang="es-ES" sz="1600" i="1" dirty="0">
              <a:solidFill>
                <a:srgbClr val="FFFF00"/>
              </a:solidFill>
            </a:endParaRPr>
          </a:p>
        </p:txBody>
      </p:sp>
      <p:sp>
        <p:nvSpPr>
          <p:cNvPr id="9"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3"/>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1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2" name="Rectangle 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pic>
        <p:nvPicPr>
          <p:cNvPr id="18434" name="Picture 2"/>
          <p:cNvPicPr>
            <a:picLocks noChangeAspect="1" noChangeArrowheads="1"/>
          </p:cNvPicPr>
          <p:nvPr/>
        </p:nvPicPr>
        <p:blipFill>
          <a:blip r:embed="rId2" cstate="print"/>
          <a:srcRect l="65860" t="24306" r="5546" b="61711"/>
          <a:stretch>
            <a:fillRect/>
          </a:stretch>
        </p:blipFill>
        <p:spPr bwMode="auto">
          <a:xfrm>
            <a:off x="857224" y="1214422"/>
            <a:ext cx="7358114" cy="1214446"/>
          </a:xfrm>
          <a:prstGeom prst="rect">
            <a:avLst/>
          </a:prstGeom>
          <a:noFill/>
          <a:ln w="9525">
            <a:noFill/>
            <a:miter lim="800000"/>
            <a:headEnd/>
            <a:tailEnd/>
          </a:ln>
          <a:effectLst/>
        </p:spPr>
      </p:pic>
      <p:pic>
        <p:nvPicPr>
          <p:cNvPr id="14" name="Picture 2"/>
          <p:cNvPicPr>
            <a:picLocks noChangeAspect="1" noChangeArrowheads="1"/>
          </p:cNvPicPr>
          <p:nvPr/>
        </p:nvPicPr>
        <p:blipFill>
          <a:blip r:embed="rId2" cstate="print"/>
          <a:srcRect l="65860" t="38180" r="5546" b="21527"/>
          <a:stretch>
            <a:fillRect/>
          </a:stretch>
        </p:blipFill>
        <p:spPr bwMode="auto">
          <a:xfrm>
            <a:off x="857224" y="2571744"/>
            <a:ext cx="7358114" cy="349946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l="75235" t="70834" r="16093" b="16666"/>
          <a:stretch>
            <a:fillRect/>
          </a:stretch>
        </p:blipFill>
        <p:spPr bwMode="auto">
          <a:xfrm>
            <a:off x="5214942" y="3643314"/>
            <a:ext cx="2643206" cy="1285884"/>
          </a:xfrm>
          <a:prstGeom prst="rect">
            <a:avLst/>
          </a:prstGeom>
          <a:noFill/>
          <a:ln w="9525">
            <a:noFill/>
            <a:miter lim="800000"/>
            <a:headEnd/>
            <a:tailEnd/>
          </a:ln>
          <a:effectLst/>
        </p:spPr>
      </p:pic>
      <p:pic>
        <p:nvPicPr>
          <p:cNvPr id="3" name="Picture 2"/>
          <p:cNvPicPr>
            <a:picLocks noChangeAspect="1" noChangeArrowheads="1"/>
          </p:cNvPicPr>
          <p:nvPr/>
        </p:nvPicPr>
        <p:blipFill>
          <a:blip r:embed="rId2" cstate="print"/>
          <a:srcRect l="73242" t="22222" r="14336" b="44444"/>
          <a:stretch>
            <a:fillRect/>
          </a:stretch>
        </p:blipFill>
        <p:spPr bwMode="auto">
          <a:xfrm>
            <a:off x="1071538" y="1500174"/>
            <a:ext cx="3786214" cy="3429024"/>
          </a:xfrm>
          <a:prstGeom prst="rect">
            <a:avLst/>
          </a:prstGeom>
          <a:noFill/>
          <a:ln w="9525">
            <a:noFill/>
            <a:miter lim="800000"/>
            <a:headEnd/>
            <a:tailEnd/>
          </a:ln>
          <a:effectLst/>
        </p:spPr>
      </p:pic>
      <p:sp>
        <p:nvSpPr>
          <p:cNvPr id="4" name="4 CuadroTexto"/>
          <p:cNvSpPr txBox="1">
            <a:spLocks noChangeArrowheads="1"/>
          </p:cNvSpPr>
          <p:nvPr/>
        </p:nvSpPr>
        <p:spPr bwMode="auto">
          <a:xfrm>
            <a:off x="3214678" y="428625"/>
            <a:ext cx="4786322" cy="523220"/>
          </a:xfrm>
          <a:prstGeom prst="rect">
            <a:avLst/>
          </a:prstGeom>
          <a:noFill/>
          <a:ln w="9525">
            <a:noFill/>
            <a:miter lim="800000"/>
            <a:headEnd/>
            <a:tailEnd/>
          </a:ln>
        </p:spPr>
        <p:txBody>
          <a:bodyPr wrap="square">
            <a:spAutoFit/>
          </a:bodyPr>
          <a:lstStyle/>
          <a:p>
            <a:pPr algn="r"/>
            <a:r>
              <a:rPr lang="es-ES" sz="2800" b="1" dirty="0" smtClean="0">
                <a:solidFill>
                  <a:schemeClr val="bg1"/>
                </a:solidFill>
                <a:latin typeface="Bradley Hand ITC" pitchFamily="66" charset="0"/>
              </a:rPr>
              <a:t>2.1</a:t>
            </a:r>
            <a:r>
              <a:rPr lang="es-ES" sz="2800" b="1" dirty="0">
                <a:solidFill>
                  <a:schemeClr val="bg1"/>
                </a:solidFill>
                <a:latin typeface="Bradley Hand ITC" pitchFamily="66" charset="0"/>
              </a:rPr>
              <a:t>.- </a:t>
            </a:r>
            <a:r>
              <a:rPr lang="es-ES" sz="2800" b="1" dirty="0" smtClean="0">
                <a:solidFill>
                  <a:schemeClr val="bg1"/>
                </a:solidFill>
                <a:latin typeface="Bradley Hand ITC" pitchFamily="66" charset="0"/>
              </a:rPr>
              <a:t>Modelos matriciales</a:t>
            </a:r>
            <a:endParaRPr lang="es-ES" sz="2800" b="1" dirty="0">
              <a:solidFill>
                <a:schemeClr val="bg1"/>
              </a:solidFill>
              <a:latin typeface="Bradley Hand ITC" pitchFamily="66" charset="0"/>
            </a:endParaRPr>
          </a:p>
        </p:txBody>
      </p:sp>
      <p:sp>
        <p:nvSpPr>
          <p:cNvPr id="5" name="4 Rectángulo"/>
          <p:cNvSpPr/>
          <p:nvPr/>
        </p:nvSpPr>
        <p:spPr>
          <a:xfrm>
            <a:off x="642937" y="642938"/>
            <a:ext cx="3204000"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6" name="5 Rectángulo"/>
          <p:cNvSpPr/>
          <p:nvPr/>
        </p:nvSpPr>
        <p:spPr>
          <a:xfrm>
            <a:off x="8183563" y="642938"/>
            <a:ext cx="576262"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7"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 name="Rectangle 3"/>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11" name="10 Rectángulo"/>
          <p:cNvSpPr/>
          <p:nvPr/>
        </p:nvSpPr>
        <p:spPr>
          <a:xfrm>
            <a:off x="687388" y="6715125"/>
            <a:ext cx="8099425" cy="714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2" name="9 Rectángulo"/>
          <p:cNvSpPr>
            <a:spLocks noChangeArrowheads="1"/>
          </p:cNvSpPr>
          <p:nvPr/>
        </p:nvSpPr>
        <p:spPr bwMode="auto">
          <a:xfrm>
            <a:off x="1571625" y="6407150"/>
            <a:ext cx="7072313" cy="307975"/>
          </a:xfrm>
          <a:prstGeom prst="rect">
            <a:avLst/>
          </a:prstGeom>
          <a:noFill/>
          <a:ln w="9525">
            <a:noFill/>
            <a:miter lim="800000"/>
            <a:headEnd/>
            <a:tailEnd/>
          </a:ln>
        </p:spPr>
        <p:txBody>
          <a:bodyPr>
            <a:spAutoFit/>
          </a:bodyPr>
          <a:lstStyle/>
          <a:p>
            <a:pPr algn="r"/>
            <a:r>
              <a:rPr lang="es-ES" sz="1400" i="1" dirty="0" smtClean="0">
                <a:solidFill>
                  <a:srgbClr val="FFFF66"/>
                </a:solidFill>
              </a:rPr>
              <a:t>2.- </a:t>
            </a:r>
            <a:r>
              <a:rPr lang="es-ES" sz="1400" i="1" dirty="0">
                <a:solidFill>
                  <a:srgbClr val="FFFF66"/>
                </a:solidFill>
              </a:rPr>
              <a:t>Modelos basados en </a:t>
            </a:r>
            <a:r>
              <a:rPr lang="es-ES" sz="1400" i="1" dirty="0" smtClean="0">
                <a:solidFill>
                  <a:srgbClr val="FFFF66"/>
                </a:solidFill>
              </a:rPr>
              <a:t> sistemas de ecuaciones </a:t>
            </a:r>
            <a:r>
              <a:rPr lang="es-ES" sz="1400" i="1" dirty="0">
                <a:solidFill>
                  <a:srgbClr val="FFFF66"/>
                </a:solidFill>
              </a:rPr>
              <a:t>en diferencias</a:t>
            </a:r>
          </a:p>
        </p:txBody>
      </p:sp>
      <p:sp>
        <p:nvSpPr>
          <p:cNvPr id="13" name="12 CuadroTexto"/>
          <p:cNvSpPr txBox="1"/>
          <p:nvPr/>
        </p:nvSpPr>
        <p:spPr>
          <a:xfrm>
            <a:off x="618651" y="6411123"/>
            <a:ext cx="2928958" cy="338554"/>
          </a:xfrm>
          <a:prstGeom prst="rect">
            <a:avLst/>
          </a:prstGeom>
          <a:noFill/>
        </p:spPr>
        <p:txBody>
          <a:bodyPr wrap="square" rtlCol="0">
            <a:spAutoFit/>
          </a:bodyPr>
          <a:lstStyle/>
          <a:p>
            <a:r>
              <a:rPr lang="es-ES" sz="1600" i="1" dirty="0" smtClean="0">
                <a:solidFill>
                  <a:srgbClr val="FFFF00"/>
                </a:solidFill>
              </a:rPr>
              <a:t>Cadenas de </a:t>
            </a:r>
            <a:r>
              <a:rPr lang="es-ES" sz="1600" i="1" dirty="0" err="1" smtClean="0">
                <a:solidFill>
                  <a:srgbClr val="FFFF00"/>
                </a:solidFill>
              </a:rPr>
              <a:t>Markov</a:t>
            </a:r>
            <a:r>
              <a:rPr lang="es-ES" sz="1600" i="1" dirty="0" smtClean="0">
                <a:solidFill>
                  <a:srgbClr val="FFFF00"/>
                </a:solidFill>
              </a:rPr>
              <a:t>.</a:t>
            </a:r>
            <a:endParaRPr lang="es-ES" sz="1600" i="1" dirty="0">
              <a:solidFill>
                <a:srgbClr val="FFFF00"/>
              </a:solidFill>
            </a:endParaRPr>
          </a:p>
        </p:txBody>
      </p:sp>
      <p:sp>
        <p:nvSpPr>
          <p:cNvPr id="14" name="13 CuadroTexto"/>
          <p:cNvSpPr txBox="1"/>
          <p:nvPr/>
        </p:nvSpPr>
        <p:spPr>
          <a:xfrm>
            <a:off x="5286380" y="2928934"/>
            <a:ext cx="2357454" cy="369332"/>
          </a:xfrm>
          <a:prstGeom prst="rect">
            <a:avLst/>
          </a:prstGeom>
          <a:noFill/>
        </p:spPr>
        <p:txBody>
          <a:bodyPr wrap="square" rtlCol="0">
            <a:spAutoFit/>
          </a:bodyPr>
          <a:lstStyle/>
          <a:p>
            <a:pPr algn="ctr"/>
            <a:r>
              <a:rPr lang="es-ES" dirty="0" smtClean="0">
                <a:solidFill>
                  <a:schemeClr val="bg1"/>
                </a:solidFill>
              </a:rPr>
              <a:t>Diagrama de estados</a:t>
            </a:r>
            <a:endParaRPr lang="es-E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CuadroTexto"/>
          <p:cNvSpPr txBox="1">
            <a:spLocks noChangeArrowheads="1"/>
          </p:cNvSpPr>
          <p:nvPr/>
        </p:nvSpPr>
        <p:spPr bwMode="auto">
          <a:xfrm>
            <a:off x="3214678" y="428625"/>
            <a:ext cx="4786322" cy="523220"/>
          </a:xfrm>
          <a:prstGeom prst="rect">
            <a:avLst/>
          </a:prstGeom>
          <a:noFill/>
          <a:ln w="9525">
            <a:noFill/>
            <a:miter lim="800000"/>
            <a:headEnd/>
            <a:tailEnd/>
          </a:ln>
        </p:spPr>
        <p:txBody>
          <a:bodyPr wrap="square">
            <a:spAutoFit/>
          </a:bodyPr>
          <a:lstStyle/>
          <a:p>
            <a:pPr algn="r"/>
            <a:r>
              <a:rPr lang="es-ES" sz="2800" b="1" dirty="0" smtClean="0">
                <a:solidFill>
                  <a:schemeClr val="bg1"/>
                </a:solidFill>
                <a:latin typeface="Bradley Hand ITC" pitchFamily="66" charset="0"/>
              </a:rPr>
              <a:t>2.1</a:t>
            </a:r>
            <a:r>
              <a:rPr lang="es-ES" sz="2800" b="1" dirty="0">
                <a:solidFill>
                  <a:schemeClr val="bg1"/>
                </a:solidFill>
                <a:latin typeface="Bradley Hand ITC" pitchFamily="66" charset="0"/>
              </a:rPr>
              <a:t>.- </a:t>
            </a:r>
            <a:r>
              <a:rPr lang="es-ES" sz="2800" b="1" dirty="0" smtClean="0">
                <a:solidFill>
                  <a:schemeClr val="bg1"/>
                </a:solidFill>
                <a:latin typeface="Bradley Hand ITC" pitchFamily="66" charset="0"/>
              </a:rPr>
              <a:t>Modelos matriciales</a:t>
            </a:r>
            <a:endParaRPr lang="es-ES" sz="2800" b="1" dirty="0">
              <a:solidFill>
                <a:schemeClr val="bg1"/>
              </a:solidFill>
              <a:latin typeface="Bradley Hand ITC" pitchFamily="66" charset="0"/>
            </a:endParaRPr>
          </a:p>
        </p:txBody>
      </p:sp>
      <p:sp>
        <p:nvSpPr>
          <p:cNvPr id="5" name="4 Rectángulo"/>
          <p:cNvSpPr/>
          <p:nvPr/>
        </p:nvSpPr>
        <p:spPr>
          <a:xfrm>
            <a:off x="642937" y="642938"/>
            <a:ext cx="3204000"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6" name="5 Rectángulo"/>
          <p:cNvSpPr/>
          <p:nvPr/>
        </p:nvSpPr>
        <p:spPr>
          <a:xfrm>
            <a:off x="8183563" y="642938"/>
            <a:ext cx="576262"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7"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 name="Rectangle 3"/>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11" name="10 Rectángulo"/>
          <p:cNvSpPr/>
          <p:nvPr/>
        </p:nvSpPr>
        <p:spPr>
          <a:xfrm>
            <a:off x="687388" y="6715125"/>
            <a:ext cx="8099425" cy="714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2" name="9 Rectángulo"/>
          <p:cNvSpPr>
            <a:spLocks noChangeArrowheads="1"/>
          </p:cNvSpPr>
          <p:nvPr/>
        </p:nvSpPr>
        <p:spPr bwMode="auto">
          <a:xfrm>
            <a:off x="1571625" y="6407150"/>
            <a:ext cx="7072313" cy="307975"/>
          </a:xfrm>
          <a:prstGeom prst="rect">
            <a:avLst/>
          </a:prstGeom>
          <a:noFill/>
          <a:ln w="9525">
            <a:noFill/>
            <a:miter lim="800000"/>
            <a:headEnd/>
            <a:tailEnd/>
          </a:ln>
        </p:spPr>
        <p:txBody>
          <a:bodyPr>
            <a:spAutoFit/>
          </a:bodyPr>
          <a:lstStyle/>
          <a:p>
            <a:pPr algn="r"/>
            <a:r>
              <a:rPr lang="es-ES" sz="1400" i="1" dirty="0" smtClean="0">
                <a:solidFill>
                  <a:srgbClr val="FFFF66"/>
                </a:solidFill>
              </a:rPr>
              <a:t>2.- </a:t>
            </a:r>
            <a:r>
              <a:rPr lang="es-ES" sz="1400" i="1" dirty="0">
                <a:solidFill>
                  <a:srgbClr val="FFFF66"/>
                </a:solidFill>
              </a:rPr>
              <a:t>Modelos basados en </a:t>
            </a:r>
            <a:r>
              <a:rPr lang="es-ES" sz="1400" i="1" dirty="0" smtClean="0">
                <a:solidFill>
                  <a:srgbClr val="FFFF66"/>
                </a:solidFill>
              </a:rPr>
              <a:t> sistemas de ecuaciones </a:t>
            </a:r>
            <a:r>
              <a:rPr lang="es-ES" sz="1400" i="1" dirty="0">
                <a:solidFill>
                  <a:srgbClr val="FFFF66"/>
                </a:solidFill>
              </a:rPr>
              <a:t>en diferencias</a:t>
            </a:r>
          </a:p>
        </p:txBody>
      </p:sp>
      <p:sp>
        <p:nvSpPr>
          <p:cNvPr id="13" name="12 CuadroTexto"/>
          <p:cNvSpPr txBox="1"/>
          <p:nvPr/>
        </p:nvSpPr>
        <p:spPr>
          <a:xfrm>
            <a:off x="618651" y="6411123"/>
            <a:ext cx="2928958" cy="338554"/>
          </a:xfrm>
          <a:prstGeom prst="rect">
            <a:avLst/>
          </a:prstGeom>
          <a:noFill/>
        </p:spPr>
        <p:txBody>
          <a:bodyPr wrap="square" rtlCol="0">
            <a:spAutoFit/>
          </a:bodyPr>
          <a:lstStyle/>
          <a:p>
            <a:r>
              <a:rPr lang="es-ES" sz="1600" i="1" dirty="0" smtClean="0">
                <a:solidFill>
                  <a:srgbClr val="FFFF00"/>
                </a:solidFill>
              </a:rPr>
              <a:t>Cadenas de </a:t>
            </a:r>
            <a:r>
              <a:rPr lang="es-ES" sz="1600" i="1" dirty="0" err="1" smtClean="0">
                <a:solidFill>
                  <a:srgbClr val="FFFF00"/>
                </a:solidFill>
              </a:rPr>
              <a:t>Markov</a:t>
            </a:r>
            <a:r>
              <a:rPr lang="es-ES" sz="1600" i="1" dirty="0" smtClean="0">
                <a:solidFill>
                  <a:srgbClr val="FFFF00"/>
                </a:solidFill>
              </a:rPr>
              <a:t>.</a:t>
            </a:r>
            <a:endParaRPr lang="es-ES" sz="1600" i="1" dirty="0">
              <a:solidFill>
                <a:srgbClr val="FFFF00"/>
              </a:solidFill>
            </a:endParaRPr>
          </a:p>
        </p:txBody>
      </p:sp>
      <p:sp>
        <p:nvSpPr>
          <p:cNvPr id="17" name="16 CuadroTexto"/>
          <p:cNvSpPr txBox="1"/>
          <p:nvPr/>
        </p:nvSpPr>
        <p:spPr>
          <a:xfrm>
            <a:off x="1187624" y="1340768"/>
            <a:ext cx="5616624" cy="400110"/>
          </a:xfrm>
          <a:prstGeom prst="rect">
            <a:avLst/>
          </a:prstGeom>
          <a:noFill/>
        </p:spPr>
        <p:txBody>
          <a:bodyPr wrap="square" rtlCol="0">
            <a:spAutoFit/>
          </a:bodyPr>
          <a:lstStyle/>
          <a:p>
            <a:pPr algn="ctr"/>
            <a:r>
              <a:rPr lang="es-ES" sz="2000" dirty="0" smtClean="0">
                <a:solidFill>
                  <a:srgbClr val="FFFF00"/>
                </a:solidFill>
              </a:rPr>
              <a:t>PROPIEDADES DE LAS MATRICES ESTOCÁSTICAS</a:t>
            </a:r>
            <a:endParaRPr lang="es-ES" sz="2000" dirty="0">
              <a:solidFill>
                <a:srgbClr val="FFFF00"/>
              </a:solidFill>
            </a:endParaRPr>
          </a:p>
        </p:txBody>
      </p:sp>
      <p:pic>
        <p:nvPicPr>
          <p:cNvPr id="1027" name="Picture 3"/>
          <p:cNvPicPr>
            <a:picLocks noChangeAspect="1" noChangeArrowheads="1"/>
          </p:cNvPicPr>
          <p:nvPr/>
        </p:nvPicPr>
        <p:blipFill>
          <a:blip r:embed="rId2" cstate="print"/>
          <a:srcRect l="13285" t="27990" r="15841" b="30430"/>
          <a:stretch>
            <a:fillRect/>
          </a:stretch>
        </p:blipFill>
        <p:spPr bwMode="auto">
          <a:xfrm>
            <a:off x="1226901" y="2819332"/>
            <a:ext cx="7161523" cy="2625892"/>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l="15356" t="57644" r="15057" b="31016"/>
          <a:stretch>
            <a:fillRect/>
          </a:stretch>
        </p:blipFill>
        <p:spPr bwMode="auto">
          <a:xfrm>
            <a:off x="1259632" y="1988840"/>
            <a:ext cx="7115944" cy="72475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dissolve">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CuadroTexto"/>
          <p:cNvSpPr txBox="1">
            <a:spLocks noChangeArrowheads="1"/>
          </p:cNvSpPr>
          <p:nvPr/>
        </p:nvSpPr>
        <p:spPr bwMode="auto">
          <a:xfrm>
            <a:off x="3214678" y="428625"/>
            <a:ext cx="4786322" cy="523220"/>
          </a:xfrm>
          <a:prstGeom prst="rect">
            <a:avLst/>
          </a:prstGeom>
          <a:noFill/>
          <a:ln w="9525">
            <a:noFill/>
            <a:miter lim="800000"/>
            <a:headEnd/>
            <a:tailEnd/>
          </a:ln>
        </p:spPr>
        <p:txBody>
          <a:bodyPr wrap="square">
            <a:spAutoFit/>
          </a:bodyPr>
          <a:lstStyle/>
          <a:p>
            <a:pPr algn="r"/>
            <a:r>
              <a:rPr lang="es-ES" sz="2800" b="1" dirty="0" smtClean="0">
                <a:solidFill>
                  <a:schemeClr val="bg1"/>
                </a:solidFill>
                <a:latin typeface="Bradley Hand ITC" pitchFamily="66" charset="0"/>
              </a:rPr>
              <a:t>2.1</a:t>
            </a:r>
            <a:r>
              <a:rPr lang="es-ES" sz="2800" b="1" dirty="0">
                <a:solidFill>
                  <a:schemeClr val="bg1"/>
                </a:solidFill>
                <a:latin typeface="Bradley Hand ITC" pitchFamily="66" charset="0"/>
              </a:rPr>
              <a:t>.- </a:t>
            </a:r>
            <a:r>
              <a:rPr lang="es-ES" sz="2800" b="1" dirty="0" smtClean="0">
                <a:solidFill>
                  <a:schemeClr val="bg1"/>
                </a:solidFill>
                <a:latin typeface="Bradley Hand ITC" pitchFamily="66" charset="0"/>
              </a:rPr>
              <a:t>Modelos matriciales</a:t>
            </a:r>
            <a:endParaRPr lang="es-ES" sz="2800" b="1" dirty="0">
              <a:solidFill>
                <a:schemeClr val="bg1"/>
              </a:solidFill>
              <a:latin typeface="Bradley Hand ITC" pitchFamily="66" charset="0"/>
            </a:endParaRPr>
          </a:p>
        </p:txBody>
      </p:sp>
      <p:sp>
        <p:nvSpPr>
          <p:cNvPr id="3" name="2 Rectángulo"/>
          <p:cNvSpPr/>
          <p:nvPr/>
        </p:nvSpPr>
        <p:spPr>
          <a:xfrm>
            <a:off x="642937" y="642938"/>
            <a:ext cx="3204000"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4" name="3 Rectángulo"/>
          <p:cNvSpPr/>
          <p:nvPr/>
        </p:nvSpPr>
        <p:spPr>
          <a:xfrm>
            <a:off x="8183563" y="642938"/>
            <a:ext cx="576262" cy="714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5"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 name="Rectangle 3"/>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 name="Rectangle 6"/>
          <p:cNvSpPr>
            <a:spLocks noChangeArrowheads="1"/>
          </p:cNvSpPr>
          <p:nvPr/>
        </p:nvSpPr>
        <p:spPr bwMode="auto">
          <a:xfrm>
            <a:off x="0" y="809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9" name="8 Rectángulo"/>
          <p:cNvSpPr/>
          <p:nvPr/>
        </p:nvSpPr>
        <p:spPr>
          <a:xfrm>
            <a:off x="687388" y="6715125"/>
            <a:ext cx="8099425" cy="714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0" name="9 Rectángulo"/>
          <p:cNvSpPr>
            <a:spLocks noChangeArrowheads="1"/>
          </p:cNvSpPr>
          <p:nvPr/>
        </p:nvSpPr>
        <p:spPr bwMode="auto">
          <a:xfrm>
            <a:off x="1571625" y="6407150"/>
            <a:ext cx="7072313" cy="307975"/>
          </a:xfrm>
          <a:prstGeom prst="rect">
            <a:avLst/>
          </a:prstGeom>
          <a:noFill/>
          <a:ln w="9525">
            <a:noFill/>
            <a:miter lim="800000"/>
            <a:headEnd/>
            <a:tailEnd/>
          </a:ln>
        </p:spPr>
        <p:txBody>
          <a:bodyPr>
            <a:spAutoFit/>
          </a:bodyPr>
          <a:lstStyle/>
          <a:p>
            <a:pPr algn="r"/>
            <a:r>
              <a:rPr lang="es-ES" sz="1400" i="1" dirty="0" smtClean="0">
                <a:solidFill>
                  <a:srgbClr val="FFFF66"/>
                </a:solidFill>
              </a:rPr>
              <a:t>2.- </a:t>
            </a:r>
            <a:r>
              <a:rPr lang="es-ES" sz="1400" i="1" dirty="0">
                <a:solidFill>
                  <a:srgbClr val="FFFF66"/>
                </a:solidFill>
              </a:rPr>
              <a:t>Modelos basados en </a:t>
            </a:r>
            <a:r>
              <a:rPr lang="es-ES" sz="1400" i="1" dirty="0" smtClean="0">
                <a:solidFill>
                  <a:srgbClr val="FFFF66"/>
                </a:solidFill>
              </a:rPr>
              <a:t> sistemas de ecuaciones </a:t>
            </a:r>
            <a:r>
              <a:rPr lang="es-ES" sz="1400" i="1" dirty="0">
                <a:solidFill>
                  <a:srgbClr val="FFFF66"/>
                </a:solidFill>
              </a:rPr>
              <a:t>en diferencias</a:t>
            </a:r>
          </a:p>
        </p:txBody>
      </p:sp>
      <p:sp>
        <p:nvSpPr>
          <p:cNvPr id="11" name="10 CuadroTexto"/>
          <p:cNvSpPr txBox="1"/>
          <p:nvPr/>
        </p:nvSpPr>
        <p:spPr>
          <a:xfrm>
            <a:off x="618651" y="6411123"/>
            <a:ext cx="2928958" cy="338554"/>
          </a:xfrm>
          <a:prstGeom prst="rect">
            <a:avLst/>
          </a:prstGeom>
          <a:noFill/>
        </p:spPr>
        <p:txBody>
          <a:bodyPr wrap="square" rtlCol="0">
            <a:spAutoFit/>
          </a:bodyPr>
          <a:lstStyle/>
          <a:p>
            <a:r>
              <a:rPr lang="es-ES" sz="1600" i="1" dirty="0" smtClean="0">
                <a:solidFill>
                  <a:srgbClr val="FFFF00"/>
                </a:solidFill>
              </a:rPr>
              <a:t>Cadenas de </a:t>
            </a:r>
            <a:r>
              <a:rPr lang="es-ES" sz="1600" i="1" dirty="0" err="1" smtClean="0">
                <a:solidFill>
                  <a:srgbClr val="FFFF00"/>
                </a:solidFill>
              </a:rPr>
              <a:t>Markov</a:t>
            </a:r>
            <a:r>
              <a:rPr lang="es-ES" sz="1600" i="1" dirty="0" smtClean="0">
                <a:solidFill>
                  <a:srgbClr val="FFFF00"/>
                </a:solidFill>
              </a:rPr>
              <a:t>.</a:t>
            </a:r>
            <a:endParaRPr lang="es-ES" sz="1600" i="1" dirty="0">
              <a:solidFill>
                <a:srgbClr val="FFFF00"/>
              </a:solidFill>
            </a:endParaRPr>
          </a:p>
        </p:txBody>
      </p:sp>
      <p:sp>
        <p:nvSpPr>
          <p:cNvPr id="12" name="11 CuadroTexto"/>
          <p:cNvSpPr txBox="1"/>
          <p:nvPr/>
        </p:nvSpPr>
        <p:spPr>
          <a:xfrm>
            <a:off x="899592" y="5301208"/>
            <a:ext cx="7416824" cy="707886"/>
          </a:xfrm>
          <a:prstGeom prst="rect">
            <a:avLst/>
          </a:prstGeom>
          <a:noFill/>
        </p:spPr>
        <p:txBody>
          <a:bodyPr wrap="square" rtlCol="0">
            <a:spAutoFit/>
          </a:bodyPr>
          <a:lstStyle/>
          <a:p>
            <a:pPr algn="ctr"/>
            <a:r>
              <a:rPr lang="es-ES" sz="2000" dirty="0" smtClean="0">
                <a:solidFill>
                  <a:schemeClr val="bg1"/>
                </a:solidFill>
              </a:rPr>
              <a:t>Supongamos que en el momento inicial el sistema se encuentra en el estado E</a:t>
            </a:r>
            <a:r>
              <a:rPr lang="es-ES" sz="2000" baseline="-25000" dirty="0" smtClean="0">
                <a:solidFill>
                  <a:schemeClr val="bg1"/>
                </a:solidFill>
              </a:rPr>
              <a:t>4</a:t>
            </a:r>
            <a:r>
              <a:rPr lang="es-ES" sz="2000" dirty="0" smtClean="0">
                <a:solidFill>
                  <a:schemeClr val="bg1"/>
                </a:solidFill>
              </a:rPr>
              <a:t> ¿Cuál será su comportamiento a largo plazo?</a:t>
            </a:r>
            <a:endParaRPr lang="es-ES" sz="2000" dirty="0">
              <a:solidFill>
                <a:schemeClr val="bg1"/>
              </a:solidFill>
            </a:endParaRPr>
          </a:p>
        </p:txBody>
      </p:sp>
      <p:pic>
        <p:nvPicPr>
          <p:cNvPr id="2051" name="Picture 3"/>
          <p:cNvPicPr>
            <a:picLocks noChangeAspect="1" noChangeArrowheads="1"/>
          </p:cNvPicPr>
          <p:nvPr/>
        </p:nvPicPr>
        <p:blipFill>
          <a:blip r:embed="rId2" cstate="print"/>
          <a:srcRect l="33665" t="38744" r="35623" b="30071"/>
          <a:stretch>
            <a:fillRect/>
          </a:stretch>
        </p:blipFill>
        <p:spPr bwMode="auto">
          <a:xfrm>
            <a:off x="5148064" y="1700808"/>
            <a:ext cx="3300875" cy="2142395"/>
          </a:xfrm>
          <a:prstGeom prst="rect">
            <a:avLst/>
          </a:prstGeom>
          <a:noFill/>
          <a:ln w="9525">
            <a:noFill/>
            <a:miter lim="800000"/>
            <a:headEnd/>
            <a:tailEnd/>
          </a:ln>
        </p:spPr>
      </p:pic>
      <p:sp>
        <p:nvSpPr>
          <p:cNvPr id="17" name="16 Elipse"/>
          <p:cNvSpPr/>
          <p:nvPr/>
        </p:nvSpPr>
        <p:spPr>
          <a:xfrm>
            <a:off x="683568" y="1566084"/>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CuadroTexto"/>
          <p:cNvSpPr txBox="1"/>
          <p:nvPr/>
        </p:nvSpPr>
        <p:spPr>
          <a:xfrm>
            <a:off x="738160" y="1611670"/>
            <a:ext cx="432048" cy="400110"/>
          </a:xfrm>
          <a:prstGeom prst="rect">
            <a:avLst/>
          </a:prstGeom>
          <a:noFill/>
        </p:spPr>
        <p:txBody>
          <a:bodyPr wrap="square" rtlCol="0">
            <a:spAutoFit/>
          </a:bodyPr>
          <a:lstStyle/>
          <a:p>
            <a:r>
              <a:rPr lang="es-ES" sz="2000" dirty="0" smtClean="0">
                <a:solidFill>
                  <a:schemeClr val="bg1"/>
                </a:solidFill>
              </a:rPr>
              <a:t>E</a:t>
            </a:r>
            <a:r>
              <a:rPr lang="es-ES" sz="2000" baseline="-25000" dirty="0" smtClean="0">
                <a:solidFill>
                  <a:schemeClr val="bg1"/>
                </a:solidFill>
              </a:rPr>
              <a:t>1</a:t>
            </a:r>
            <a:endParaRPr lang="es-ES" sz="2000" dirty="0">
              <a:solidFill>
                <a:schemeClr val="bg1"/>
              </a:solidFill>
            </a:endParaRPr>
          </a:p>
        </p:txBody>
      </p:sp>
      <p:sp>
        <p:nvSpPr>
          <p:cNvPr id="19" name="18 Elipse"/>
          <p:cNvSpPr/>
          <p:nvPr/>
        </p:nvSpPr>
        <p:spPr>
          <a:xfrm>
            <a:off x="2483768" y="1566084"/>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CuadroTexto"/>
          <p:cNvSpPr txBox="1"/>
          <p:nvPr/>
        </p:nvSpPr>
        <p:spPr>
          <a:xfrm>
            <a:off x="2538360" y="1611670"/>
            <a:ext cx="432048" cy="400110"/>
          </a:xfrm>
          <a:prstGeom prst="rect">
            <a:avLst/>
          </a:prstGeom>
          <a:noFill/>
        </p:spPr>
        <p:txBody>
          <a:bodyPr wrap="square" rtlCol="0">
            <a:spAutoFit/>
          </a:bodyPr>
          <a:lstStyle/>
          <a:p>
            <a:r>
              <a:rPr lang="es-ES" sz="2000" dirty="0" smtClean="0">
                <a:solidFill>
                  <a:schemeClr val="bg1"/>
                </a:solidFill>
              </a:rPr>
              <a:t>E</a:t>
            </a:r>
            <a:r>
              <a:rPr lang="es-ES" sz="2000" baseline="-25000" dirty="0" smtClean="0">
                <a:solidFill>
                  <a:schemeClr val="bg1"/>
                </a:solidFill>
              </a:rPr>
              <a:t>2</a:t>
            </a:r>
            <a:endParaRPr lang="es-ES" sz="2000" dirty="0">
              <a:solidFill>
                <a:schemeClr val="bg1"/>
              </a:solidFill>
            </a:endParaRPr>
          </a:p>
        </p:txBody>
      </p:sp>
      <p:sp>
        <p:nvSpPr>
          <p:cNvPr id="21" name="20 Elipse"/>
          <p:cNvSpPr/>
          <p:nvPr/>
        </p:nvSpPr>
        <p:spPr>
          <a:xfrm>
            <a:off x="4067944" y="1566084"/>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CuadroTexto"/>
          <p:cNvSpPr txBox="1"/>
          <p:nvPr/>
        </p:nvSpPr>
        <p:spPr>
          <a:xfrm>
            <a:off x="4122536" y="1611670"/>
            <a:ext cx="432048" cy="400110"/>
          </a:xfrm>
          <a:prstGeom prst="rect">
            <a:avLst/>
          </a:prstGeom>
          <a:noFill/>
        </p:spPr>
        <p:txBody>
          <a:bodyPr wrap="square" rtlCol="0">
            <a:spAutoFit/>
          </a:bodyPr>
          <a:lstStyle/>
          <a:p>
            <a:r>
              <a:rPr lang="es-ES" sz="2000" dirty="0" smtClean="0">
                <a:solidFill>
                  <a:schemeClr val="bg1"/>
                </a:solidFill>
              </a:rPr>
              <a:t>E</a:t>
            </a:r>
            <a:r>
              <a:rPr lang="es-ES" sz="2000" baseline="-25000" dirty="0" smtClean="0">
                <a:solidFill>
                  <a:schemeClr val="bg1"/>
                </a:solidFill>
              </a:rPr>
              <a:t>3</a:t>
            </a:r>
            <a:endParaRPr lang="es-ES" sz="2000" dirty="0">
              <a:solidFill>
                <a:schemeClr val="bg1"/>
              </a:solidFill>
            </a:endParaRPr>
          </a:p>
        </p:txBody>
      </p:sp>
      <p:sp>
        <p:nvSpPr>
          <p:cNvPr id="23" name="22 Elipse"/>
          <p:cNvSpPr/>
          <p:nvPr/>
        </p:nvSpPr>
        <p:spPr>
          <a:xfrm>
            <a:off x="683568" y="3078252"/>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CuadroTexto"/>
          <p:cNvSpPr txBox="1"/>
          <p:nvPr/>
        </p:nvSpPr>
        <p:spPr>
          <a:xfrm>
            <a:off x="738160" y="3123838"/>
            <a:ext cx="432048" cy="400110"/>
          </a:xfrm>
          <a:prstGeom prst="rect">
            <a:avLst/>
          </a:prstGeom>
          <a:noFill/>
        </p:spPr>
        <p:txBody>
          <a:bodyPr wrap="square" rtlCol="0">
            <a:spAutoFit/>
          </a:bodyPr>
          <a:lstStyle/>
          <a:p>
            <a:r>
              <a:rPr lang="es-ES" sz="2000" dirty="0" smtClean="0">
                <a:solidFill>
                  <a:schemeClr val="bg1"/>
                </a:solidFill>
              </a:rPr>
              <a:t>E</a:t>
            </a:r>
            <a:r>
              <a:rPr lang="es-ES" sz="2000" baseline="-25000" dirty="0" smtClean="0">
                <a:solidFill>
                  <a:schemeClr val="bg1"/>
                </a:solidFill>
              </a:rPr>
              <a:t>4</a:t>
            </a:r>
            <a:endParaRPr lang="es-ES" sz="2000" dirty="0">
              <a:solidFill>
                <a:schemeClr val="bg1"/>
              </a:solidFill>
            </a:endParaRPr>
          </a:p>
        </p:txBody>
      </p:sp>
      <p:sp>
        <p:nvSpPr>
          <p:cNvPr id="25" name="24 Elipse"/>
          <p:cNvSpPr/>
          <p:nvPr/>
        </p:nvSpPr>
        <p:spPr>
          <a:xfrm>
            <a:off x="2483768" y="3078252"/>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CuadroTexto"/>
          <p:cNvSpPr txBox="1"/>
          <p:nvPr/>
        </p:nvSpPr>
        <p:spPr>
          <a:xfrm>
            <a:off x="2538360" y="3123838"/>
            <a:ext cx="432048" cy="400110"/>
          </a:xfrm>
          <a:prstGeom prst="rect">
            <a:avLst/>
          </a:prstGeom>
          <a:noFill/>
        </p:spPr>
        <p:txBody>
          <a:bodyPr wrap="square" rtlCol="0">
            <a:spAutoFit/>
          </a:bodyPr>
          <a:lstStyle/>
          <a:p>
            <a:r>
              <a:rPr lang="es-ES" sz="2000" dirty="0" smtClean="0">
                <a:solidFill>
                  <a:schemeClr val="bg1"/>
                </a:solidFill>
              </a:rPr>
              <a:t>E</a:t>
            </a:r>
            <a:r>
              <a:rPr lang="es-ES" sz="2000" baseline="-25000" dirty="0" smtClean="0">
                <a:solidFill>
                  <a:schemeClr val="bg1"/>
                </a:solidFill>
              </a:rPr>
              <a:t>5</a:t>
            </a:r>
            <a:endParaRPr lang="es-ES" sz="2000" dirty="0">
              <a:solidFill>
                <a:schemeClr val="bg1"/>
              </a:solidFill>
            </a:endParaRPr>
          </a:p>
        </p:txBody>
      </p:sp>
      <p:sp>
        <p:nvSpPr>
          <p:cNvPr id="27" name="26 Elipse"/>
          <p:cNvSpPr/>
          <p:nvPr/>
        </p:nvSpPr>
        <p:spPr>
          <a:xfrm>
            <a:off x="4067944" y="3078252"/>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27 CuadroTexto"/>
          <p:cNvSpPr txBox="1"/>
          <p:nvPr/>
        </p:nvSpPr>
        <p:spPr>
          <a:xfrm>
            <a:off x="4122536" y="3123838"/>
            <a:ext cx="432048" cy="400110"/>
          </a:xfrm>
          <a:prstGeom prst="rect">
            <a:avLst/>
          </a:prstGeom>
          <a:noFill/>
        </p:spPr>
        <p:txBody>
          <a:bodyPr wrap="square" rtlCol="0">
            <a:spAutoFit/>
          </a:bodyPr>
          <a:lstStyle/>
          <a:p>
            <a:r>
              <a:rPr lang="es-ES" sz="2000" dirty="0" smtClean="0">
                <a:solidFill>
                  <a:schemeClr val="bg1"/>
                </a:solidFill>
              </a:rPr>
              <a:t>E</a:t>
            </a:r>
            <a:r>
              <a:rPr lang="es-ES" sz="2000" baseline="-25000" dirty="0" smtClean="0">
                <a:solidFill>
                  <a:schemeClr val="bg1"/>
                </a:solidFill>
              </a:rPr>
              <a:t>6</a:t>
            </a:r>
            <a:endParaRPr lang="es-ES" sz="2000" dirty="0">
              <a:solidFill>
                <a:schemeClr val="bg1"/>
              </a:solidFill>
            </a:endParaRPr>
          </a:p>
        </p:txBody>
      </p:sp>
      <p:cxnSp>
        <p:nvCxnSpPr>
          <p:cNvPr id="30" name="29 Forma"/>
          <p:cNvCxnSpPr>
            <a:stCxn id="18" idx="0"/>
            <a:endCxn id="17" idx="2"/>
          </p:cNvCxnSpPr>
          <p:nvPr/>
        </p:nvCxnSpPr>
        <p:spPr>
          <a:xfrm rot="16200000" flipH="1" flipV="1">
            <a:off x="715655" y="1579583"/>
            <a:ext cx="206442" cy="270616"/>
          </a:xfrm>
          <a:prstGeom prst="curvedConnector4">
            <a:avLst>
              <a:gd name="adj1" fmla="val -132815"/>
              <a:gd name="adj2" fmla="val 184474"/>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1" name="30 CuadroTexto"/>
          <p:cNvSpPr txBox="1"/>
          <p:nvPr/>
        </p:nvSpPr>
        <p:spPr>
          <a:xfrm>
            <a:off x="395536" y="1052736"/>
            <a:ext cx="360040" cy="369332"/>
          </a:xfrm>
          <a:prstGeom prst="rect">
            <a:avLst/>
          </a:prstGeom>
          <a:noFill/>
        </p:spPr>
        <p:txBody>
          <a:bodyPr wrap="square" rtlCol="0">
            <a:spAutoFit/>
          </a:bodyPr>
          <a:lstStyle/>
          <a:p>
            <a:r>
              <a:rPr lang="es-ES" dirty="0" smtClean="0">
                <a:solidFill>
                  <a:schemeClr val="bg1"/>
                </a:solidFill>
              </a:rPr>
              <a:t>1</a:t>
            </a:r>
            <a:endParaRPr lang="es-ES" dirty="0">
              <a:solidFill>
                <a:schemeClr val="bg1"/>
              </a:solidFill>
            </a:endParaRPr>
          </a:p>
        </p:txBody>
      </p:sp>
      <p:cxnSp>
        <p:nvCxnSpPr>
          <p:cNvPr id="42" name="41 Conector curvado"/>
          <p:cNvCxnSpPr>
            <a:stCxn id="20" idx="0"/>
            <a:endCxn id="18" idx="3"/>
          </p:cNvCxnSpPr>
          <p:nvPr/>
        </p:nvCxnSpPr>
        <p:spPr>
          <a:xfrm rot="16200000" flipH="1" flipV="1">
            <a:off x="1862268" y="919609"/>
            <a:ext cx="200055" cy="1584176"/>
          </a:xfrm>
          <a:prstGeom prst="curvedConnector4">
            <a:avLst>
              <a:gd name="adj1" fmla="val -114269"/>
              <a:gd name="adj2" fmla="val 56818"/>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5" name="44 CuadroTexto"/>
          <p:cNvSpPr txBox="1"/>
          <p:nvPr/>
        </p:nvSpPr>
        <p:spPr>
          <a:xfrm>
            <a:off x="1475656" y="1205136"/>
            <a:ext cx="504056" cy="369332"/>
          </a:xfrm>
          <a:prstGeom prst="rect">
            <a:avLst/>
          </a:prstGeom>
          <a:noFill/>
        </p:spPr>
        <p:txBody>
          <a:bodyPr wrap="square" rtlCol="0">
            <a:spAutoFit/>
          </a:bodyPr>
          <a:lstStyle/>
          <a:p>
            <a:r>
              <a:rPr lang="es-ES" dirty="0" smtClean="0">
                <a:solidFill>
                  <a:schemeClr val="bg1"/>
                </a:solidFill>
              </a:rPr>
              <a:t>1/2</a:t>
            </a:r>
            <a:endParaRPr lang="es-ES" dirty="0">
              <a:solidFill>
                <a:schemeClr val="bg1"/>
              </a:solidFill>
            </a:endParaRPr>
          </a:p>
        </p:txBody>
      </p:sp>
      <p:cxnSp>
        <p:nvCxnSpPr>
          <p:cNvPr id="47" name="46 Conector curvado"/>
          <p:cNvCxnSpPr>
            <a:stCxn id="20" idx="0"/>
            <a:endCxn id="21" idx="2"/>
          </p:cNvCxnSpPr>
          <p:nvPr/>
        </p:nvCxnSpPr>
        <p:spPr>
          <a:xfrm rot="16200000" flipH="1">
            <a:off x="3307943" y="1058111"/>
            <a:ext cx="206442" cy="1313560"/>
          </a:xfrm>
          <a:prstGeom prst="curvedConnector4">
            <a:avLst>
              <a:gd name="adj1" fmla="val -110733"/>
              <a:gd name="adj2" fmla="val 58223"/>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9" name="48 CuadroTexto"/>
          <p:cNvSpPr txBox="1"/>
          <p:nvPr/>
        </p:nvSpPr>
        <p:spPr>
          <a:xfrm>
            <a:off x="2987824" y="1926124"/>
            <a:ext cx="504056" cy="369332"/>
          </a:xfrm>
          <a:prstGeom prst="rect">
            <a:avLst/>
          </a:prstGeom>
          <a:noFill/>
        </p:spPr>
        <p:txBody>
          <a:bodyPr wrap="square" rtlCol="0">
            <a:spAutoFit/>
          </a:bodyPr>
          <a:lstStyle/>
          <a:p>
            <a:r>
              <a:rPr lang="es-ES" dirty="0" smtClean="0">
                <a:solidFill>
                  <a:schemeClr val="bg1"/>
                </a:solidFill>
              </a:rPr>
              <a:t>1/2</a:t>
            </a:r>
            <a:endParaRPr lang="es-ES" dirty="0">
              <a:solidFill>
                <a:schemeClr val="bg1"/>
              </a:solidFill>
            </a:endParaRPr>
          </a:p>
        </p:txBody>
      </p:sp>
      <p:cxnSp>
        <p:nvCxnSpPr>
          <p:cNvPr id="51" name="50 Conector curvado"/>
          <p:cNvCxnSpPr>
            <a:stCxn id="21" idx="2"/>
            <a:endCxn id="19" idx="4"/>
          </p:cNvCxnSpPr>
          <p:nvPr/>
        </p:nvCxnSpPr>
        <p:spPr>
          <a:xfrm rot="10800000" flipV="1">
            <a:off x="2735796" y="1818112"/>
            <a:ext cx="1332148" cy="252028"/>
          </a:xfrm>
          <a:prstGeom prst="curvedConnector4">
            <a:avLst>
              <a:gd name="adj1" fmla="val 40541"/>
              <a:gd name="adj2" fmla="val 190704"/>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419872" y="1196752"/>
            <a:ext cx="504056" cy="369332"/>
          </a:xfrm>
          <a:prstGeom prst="rect">
            <a:avLst/>
          </a:prstGeom>
          <a:noFill/>
        </p:spPr>
        <p:txBody>
          <a:bodyPr wrap="square" rtlCol="0">
            <a:spAutoFit/>
          </a:bodyPr>
          <a:lstStyle/>
          <a:p>
            <a:r>
              <a:rPr lang="es-ES" dirty="0" smtClean="0">
                <a:solidFill>
                  <a:schemeClr val="bg1"/>
                </a:solidFill>
              </a:rPr>
              <a:t>1/2</a:t>
            </a:r>
            <a:endParaRPr lang="es-ES" dirty="0">
              <a:solidFill>
                <a:schemeClr val="bg1"/>
              </a:solidFill>
            </a:endParaRPr>
          </a:p>
        </p:txBody>
      </p:sp>
      <p:cxnSp>
        <p:nvCxnSpPr>
          <p:cNvPr id="55" name="54 Conector curvado"/>
          <p:cNvCxnSpPr>
            <a:stCxn id="22" idx="3"/>
            <a:endCxn id="24" idx="2"/>
          </p:cNvCxnSpPr>
          <p:nvPr/>
        </p:nvCxnSpPr>
        <p:spPr>
          <a:xfrm flipH="1">
            <a:off x="954184" y="1811725"/>
            <a:ext cx="3600400" cy="1712223"/>
          </a:xfrm>
          <a:prstGeom prst="curvedConnector4">
            <a:avLst>
              <a:gd name="adj1" fmla="val -6349"/>
              <a:gd name="adj2" fmla="val 182697"/>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3" name="62 CuadroTexto"/>
          <p:cNvSpPr txBox="1"/>
          <p:nvPr/>
        </p:nvSpPr>
        <p:spPr>
          <a:xfrm>
            <a:off x="2627784" y="4590420"/>
            <a:ext cx="504056" cy="369332"/>
          </a:xfrm>
          <a:prstGeom prst="rect">
            <a:avLst/>
          </a:prstGeom>
          <a:noFill/>
        </p:spPr>
        <p:txBody>
          <a:bodyPr wrap="square" rtlCol="0">
            <a:spAutoFit/>
          </a:bodyPr>
          <a:lstStyle/>
          <a:p>
            <a:r>
              <a:rPr lang="es-ES" dirty="0" smtClean="0">
                <a:solidFill>
                  <a:schemeClr val="bg1"/>
                </a:solidFill>
              </a:rPr>
              <a:t>1/2</a:t>
            </a:r>
            <a:endParaRPr lang="es-ES" dirty="0">
              <a:solidFill>
                <a:schemeClr val="bg1"/>
              </a:solidFill>
            </a:endParaRPr>
          </a:p>
        </p:txBody>
      </p:sp>
      <p:cxnSp>
        <p:nvCxnSpPr>
          <p:cNvPr id="67" name="66 Forma"/>
          <p:cNvCxnSpPr>
            <a:endCxn id="21" idx="4"/>
          </p:cNvCxnSpPr>
          <p:nvPr/>
        </p:nvCxnSpPr>
        <p:spPr>
          <a:xfrm flipV="1">
            <a:off x="1115616" y="2070140"/>
            <a:ext cx="3204356" cy="1008112"/>
          </a:xfrm>
          <a:prstGeom prst="curvedConnector2">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8" name="67 CuadroTexto"/>
          <p:cNvSpPr txBox="1"/>
          <p:nvPr/>
        </p:nvSpPr>
        <p:spPr>
          <a:xfrm>
            <a:off x="1691680" y="2636912"/>
            <a:ext cx="504056" cy="369332"/>
          </a:xfrm>
          <a:prstGeom prst="rect">
            <a:avLst/>
          </a:prstGeom>
          <a:noFill/>
        </p:spPr>
        <p:txBody>
          <a:bodyPr wrap="square" rtlCol="0">
            <a:spAutoFit/>
          </a:bodyPr>
          <a:lstStyle/>
          <a:p>
            <a:r>
              <a:rPr lang="es-ES" dirty="0" smtClean="0">
                <a:solidFill>
                  <a:schemeClr val="bg1"/>
                </a:solidFill>
              </a:rPr>
              <a:t>1/2</a:t>
            </a:r>
            <a:endParaRPr lang="es-ES" dirty="0">
              <a:solidFill>
                <a:schemeClr val="bg1"/>
              </a:solidFill>
            </a:endParaRPr>
          </a:p>
        </p:txBody>
      </p:sp>
      <p:cxnSp>
        <p:nvCxnSpPr>
          <p:cNvPr id="70" name="69 Conector curvado"/>
          <p:cNvCxnSpPr>
            <a:stCxn id="24" idx="2"/>
            <a:endCxn id="25" idx="4"/>
          </p:cNvCxnSpPr>
          <p:nvPr/>
        </p:nvCxnSpPr>
        <p:spPr>
          <a:xfrm rot="16200000" flipH="1">
            <a:off x="1815810" y="2662322"/>
            <a:ext cx="58360" cy="1781612"/>
          </a:xfrm>
          <a:prstGeom prst="curvedConnector3">
            <a:avLst>
              <a:gd name="adj1" fmla="val 491707"/>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2" name="71 CuadroTexto"/>
          <p:cNvSpPr txBox="1"/>
          <p:nvPr/>
        </p:nvSpPr>
        <p:spPr>
          <a:xfrm>
            <a:off x="1619672" y="3438292"/>
            <a:ext cx="504056" cy="369332"/>
          </a:xfrm>
          <a:prstGeom prst="rect">
            <a:avLst/>
          </a:prstGeom>
          <a:noFill/>
        </p:spPr>
        <p:txBody>
          <a:bodyPr wrap="square" rtlCol="0">
            <a:spAutoFit/>
          </a:bodyPr>
          <a:lstStyle/>
          <a:p>
            <a:r>
              <a:rPr lang="es-ES" dirty="0" smtClean="0">
                <a:solidFill>
                  <a:schemeClr val="bg1"/>
                </a:solidFill>
              </a:rPr>
              <a:t>1/2</a:t>
            </a:r>
            <a:endParaRPr lang="es-ES" dirty="0">
              <a:solidFill>
                <a:schemeClr val="bg1"/>
              </a:solidFill>
            </a:endParaRPr>
          </a:p>
        </p:txBody>
      </p:sp>
      <p:cxnSp>
        <p:nvCxnSpPr>
          <p:cNvPr id="74" name="73 Conector curvado"/>
          <p:cNvCxnSpPr>
            <a:stCxn id="26" idx="1"/>
            <a:endCxn id="24" idx="3"/>
          </p:cNvCxnSpPr>
          <p:nvPr/>
        </p:nvCxnSpPr>
        <p:spPr>
          <a:xfrm rot="10800000">
            <a:off x="1170208" y="3323893"/>
            <a:ext cx="1368152" cy="12700"/>
          </a:xfrm>
          <a:prstGeom prst="curvedConnector3">
            <a:avLst>
              <a:gd name="adj1" fmla="val 50000"/>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6" name="75 CuadroTexto"/>
          <p:cNvSpPr txBox="1"/>
          <p:nvPr/>
        </p:nvSpPr>
        <p:spPr>
          <a:xfrm>
            <a:off x="2051720" y="3006244"/>
            <a:ext cx="504056" cy="369332"/>
          </a:xfrm>
          <a:prstGeom prst="rect">
            <a:avLst/>
          </a:prstGeom>
          <a:noFill/>
        </p:spPr>
        <p:txBody>
          <a:bodyPr wrap="square" rtlCol="0">
            <a:spAutoFit/>
          </a:bodyPr>
          <a:lstStyle/>
          <a:p>
            <a:r>
              <a:rPr lang="es-ES" dirty="0" smtClean="0">
                <a:solidFill>
                  <a:schemeClr val="bg1"/>
                </a:solidFill>
              </a:rPr>
              <a:t>1/2</a:t>
            </a:r>
            <a:endParaRPr lang="es-ES" dirty="0">
              <a:solidFill>
                <a:schemeClr val="bg1"/>
              </a:solidFill>
            </a:endParaRPr>
          </a:p>
        </p:txBody>
      </p:sp>
      <p:cxnSp>
        <p:nvCxnSpPr>
          <p:cNvPr id="78" name="77 Conector curvado"/>
          <p:cNvCxnSpPr>
            <a:stCxn id="27" idx="4"/>
            <a:endCxn id="27" idx="2"/>
          </p:cNvCxnSpPr>
          <p:nvPr/>
        </p:nvCxnSpPr>
        <p:spPr>
          <a:xfrm rot="5400000" flipH="1">
            <a:off x="4067944" y="3330280"/>
            <a:ext cx="252028" cy="252028"/>
          </a:xfrm>
          <a:prstGeom prst="curvedConnector4">
            <a:avLst>
              <a:gd name="adj1" fmla="val -161101"/>
              <a:gd name="adj2" fmla="val 27193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2" name="81 CuadroTexto"/>
          <p:cNvSpPr txBox="1"/>
          <p:nvPr/>
        </p:nvSpPr>
        <p:spPr>
          <a:xfrm>
            <a:off x="3347864" y="3798332"/>
            <a:ext cx="504056" cy="369332"/>
          </a:xfrm>
          <a:prstGeom prst="rect">
            <a:avLst/>
          </a:prstGeom>
          <a:noFill/>
        </p:spPr>
        <p:txBody>
          <a:bodyPr wrap="square" rtlCol="0">
            <a:spAutoFit/>
          </a:bodyPr>
          <a:lstStyle/>
          <a:p>
            <a:r>
              <a:rPr lang="es-ES" dirty="0" smtClean="0">
                <a:solidFill>
                  <a:schemeClr val="bg1"/>
                </a:solidFill>
              </a:rPr>
              <a:t>1</a:t>
            </a:r>
            <a:endParaRPr lang="es-ES" dirty="0">
              <a:solidFill>
                <a:schemeClr val="bg1"/>
              </a:solidFill>
            </a:endParaRPr>
          </a:p>
        </p:txBody>
      </p:sp>
      <p:cxnSp>
        <p:nvCxnSpPr>
          <p:cNvPr id="84" name="83 Conector curvado"/>
          <p:cNvCxnSpPr>
            <a:stCxn id="26" idx="3"/>
            <a:endCxn id="27" idx="0"/>
          </p:cNvCxnSpPr>
          <p:nvPr/>
        </p:nvCxnSpPr>
        <p:spPr>
          <a:xfrm flipV="1">
            <a:off x="2970408" y="3078252"/>
            <a:ext cx="1349564" cy="245641"/>
          </a:xfrm>
          <a:prstGeom prst="curvedConnector4">
            <a:avLst>
              <a:gd name="adj1" fmla="val 40663"/>
              <a:gd name="adj2" fmla="val 193063"/>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7" name="86 CuadroTexto"/>
          <p:cNvSpPr txBox="1"/>
          <p:nvPr/>
        </p:nvSpPr>
        <p:spPr>
          <a:xfrm>
            <a:off x="3923928" y="2564904"/>
            <a:ext cx="504056" cy="369332"/>
          </a:xfrm>
          <a:prstGeom prst="rect">
            <a:avLst/>
          </a:prstGeom>
          <a:noFill/>
        </p:spPr>
        <p:txBody>
          <a:bodyPr wrap="square" rtlCol="0">
            <a:spAutoFit/>
          </a:bodyPr>
          <a:lstStyle/>
          <a:p>
            <a:r>
              <a:rPr lang="es-ES" dirty="0" smtClean="0">
                <a:solidFill>
                  <a:schemeClr val="bg1"/>
                </a:solidFill>
              </a:rPr>
              <a:t>1/2</a:t>
            </a:r>
            <a:endParaRPr lang="es-E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dissolve">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633</TotalTime>
  <Words>1328</Words>
  <Application>Microsoft Office PowerPoint</Application>
  <PresentationFormat>Presentación en pantalla (4:3)</PresentationFormat>
  <Paragraphs>182</Paragraphs>
  <Slides>34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34</vt:i4>
      </vt:variant>
    </vt:vector>
  </HeadingPairs>
  <TitlesOfParts>
    <vt:vector size="40" baseType="lpstr">
      <vt:lpstr>Arial</vt:lpstr>
      <vt:lpstr>Book Antiqua</vt:lpstr>
      <vt:lpstr>Comic Sans MS</vt:lpstr>
      <vt:lpstr>Bradley Hand ITC</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de Jaén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Servicio de Informática</dc:creator>
  <cp:lastModifiedBy>Servicio de Informática</cp:lastModifiedBy>
  <cp:revision>64</cp:revision>
  <dcterms:created xsi:type="dcterms:W3CDTF">2014-09-15T08:41:41Z</dcterms:created>
  <dcterms:modified xsi:type="dcterms:W3CDTF">2014-10-31T10:17:32Z</dcterms:modified>
</cp:coreProperties>
</file>